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4" r:id="rId2"/>
    <p:sldId id="275" r:id="rId3"/>
    <p:sldId id="262" r:id="rId4"/>
    <p:sldId id="261" r:id="rId5"/>
    <p:sldId id="260" r:id="rId6"/>
    <p:sldId id="256" r:id="rId7"/>
    <p:sldId id="257" r:id="rId8"/>
    <p:sldId id="276" r:id="rId9"/>
    <p:sldId id="258" r:id="rId10"/>
    <p:sldId id="277" r:id="rId11"/>
    <p:sldId id="278" r:id="rId12"/>
    <p:sldId id="259" r:id="rId13"/>
    <p:sldId id="263" r:id="rId14"/>
    <p:sldId id="264" r:id="rId15"/>
    <p:sldId id="279" r:id="rId16"/>
    <p:sldId id="265" r:id="rId17"/>
    <p:sldId id="280" r:id="rId18"/>
    <p:sldId id="266" r:id="rId19"/>
    <p:sldId id="281" r:id="rId20"/>
    <p:sldId id="267" r:id="rId21"/>
    <p:sldId id="282" r:id="rId22"/>
    <p:sldId id="268" r:id="rId23"/>
    <p:sldId id="269" r:id="rId24"/>
    <p:sldId id="270" r:id="rId25"/>
    <p:sldId id="271" r:id="rId26"/>
    <p:sldId id="272" r:id="rId27"/>
    <p:sldId id="273" r:id="rId2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116" d="100"/>
          <a:sy n="116" d="100"/>
        </p:scale>
        <p:origin x="-2364"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7 - Τίτλος"/>
          <p:cNvSpPr>
            <a:spLocks noGrp="1"/>
          </p:cNvSpPr>
          <p:nvPr>
            <p:ph type="ctrTitle"/>
          </p:nvPr>
        </p:nvSpPr>
        <p:spPr>
          <a:xfrm>
            <a:off x="2286000" y="3124200"/>
            <a:ext cx="6172200" cy="1894362"/>
          </a:xfrm>
        </p:spPr>
        <p:txBody>
          <a:bodyPr/>
          <a:lstStyle>
            <a:lvl1pPr>
              <a:defRPr b="1"/>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bwMode="auto">
          <a:xfrm rot="5400000">
            <a:off x="7764621" y="1174097"/>
            <a:ext cx="2286000" cy="381000"/>
          </a:xfrm>
        </p:spPr>
        <p:txBody>
          <a:bodyPr/>
          <a:lstStyle/>
          <a:p>
            <a:fld id="{F3767E70-8530-40DC-8B2B-233A7C65DB11}" type="datetimeFigureOut">
              <a:rPr lang="el-GR" smtClean="0"/>
              <a:pPr/>
              <a:t>23/1/2024</a:t>
            </a:fld>
            <a:endParaRPr lang="el-GR"/>
          </a:p>
        </p:txBody>
      </p:sp>
      <p:sp>
        <p:nvSpPr>
          <p:cNvPr id="17" name="16 - Θέση υποσέλιδου"/>
          <p:cNvSpPr>
            <a:spLocks noGrp="1"/>
          </p:cNvSpPr>
          <p:nvPr>
            <p:ph type="ftr" sz="quarter" idx="11"/>
          </p:nvPr>
        </p:nvSpPr>
        <p:spPr bwMode="auto">
          <a:xfrm rot="5400000">
            <a:off x="7077269" y="4181669"/>
            <a:ext cx="3657600" cy="384048"/>
          </a:xfrm>
        </p:spPr>
        <p:txBody>
          <a:bodyPr/>
          <a:lstStyle/>
          <a:p>
            <a:endParaRPr lang="el-GR"/>
          </a:p>
        </p:txBody>
      </p:sp>
      <p:sp>
        <p:nvSpPr>
          <p:cNvPr id="10" name="9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 Ευθεία γραμμή σύνδεσης"/>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Έλλειψη"/>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Έλλειψη"/>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Θέση αριθμού διαφάνειας"/>
          <p:cNvSpPr>
            <a:spLocks noGrp="1"/>
          </p:cNvSpPr>
          <p:nvPr>
            <p:ph type="sldNum" sz="quarter" idx="12"/>
          </p:nvPr>
        </p:nvSpPr>
        <p:spPr bwMode="auto">
          <a:xfrm>
            <a:off x="1325544" y="4928702"/>
            <a:ext cx="609600" cy="517524"/>
          </a:xfrm>
        </p:spPr>
        <p:txBody>
          <a:bodyPr/>
          <a:lstStyle/>
          <a:p>
            <a:fld id="{230C8324-917A-4782-A0BA-C8A740550EF5}"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3767E70-8530-40DC-8B2B-233A7C65DB11}" type="datetimeFigureOut">
              <a:rPr lang="el-GR" smtClean="0"/>
              <a:pPr/>
              <a:t>23/1/2024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30C8324-917A-4782-A0BA-C8A740550EF5}"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3767E70-8530-40DC-8B2B-233A7C65DB11}" type="datetimeFigureOut">
              <a:rPr lang="el-GR" smtClean="0"/>
              <a:pPr/>
              <a:t>23/1/2024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30C8324-917A-4782-A0BA-C8A740550EF5}"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8" name="7 - Θέση περιεχομένου"/>
          <p:cNvSpPr>
            <a:spLocks noGrp="1"/>
          </p:cNvSpPr>
          <p:nvPr>
            <p:ph sz="quarter" idx="1"/>
          </p:nvPr>
        </p:nvSpPr>
        <p:spPr>
          <a:xfrm>
            <a:off x="457200" y="1600200"/>
            <a:ext cx="7467600" cy="487375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4"/>
          </p:nvPr>
        </p:nvSpPr>
        <p:spPr/>
        <p:txBody>
          <a:bodyPr rtlCol="0"/>
          <a:lstStyle/>
          <a:p>
            <a:fld id="{F3767E70-8530-40DC-8B2B-233A7C65DB11}" type="datetimeFigureOut">
              <a:rPr lang="el-GR" smtClean="0"/>
              <a:pPr/>
              <a:t>23/1/2024</a:t>
            </a:fld>
            <a:endParaRPr lang="el-GR"/>
          </a:p>
        </p:txBody>
      </p:sp>
      <p:sp>
        <p:nvSpPr>
          <p:cNvPr id="9" name="8 - Θέση αριθμού διαφάνειας"/>
          <p:cNvSpPr>
            <a:spLocks noGrp="1"/>
          </p:cNvSpPr>
          <p:nvPr>
            <p:ph type="sldNum" sz="quarter" idx="15"/>
          </p:nvPr>
        </p:nvSpPr>
        <p:spPr/>
        <p:txBody>
          <a:bodyPr rtlCol="0"/>
          <a:lstStyle/>
          <a:p>
            <a:fld id="{230C8324-917A-4782-A0BA-C8A740550EF5}" type="slidenum">
              <a:rPr lang="el-GR" smtClean="0"/>
              <a:pPr/>
              <a:t>‹#›</a:t>
            </a:fld>
            <a:endParaRPr lang="el-GR"/>
          </a:p>
        </p:txBody>
      </p:sp>
      <p:sp>
        <p:nvSpPr>
          <p:cNvPr id="10" name="9 - Θέση υποσέλιδου"/>
          <p:cNvSpPr>
            <a:spLocks noGrp="1"/>
          </p:cNvSpPr>
          <p:nvPr>
            <p:ph type="ftr" sz="quarter" idx="16"/>
          </p:nvPr>
        </p:nvSpPr>
        <p:spPr/>
        <p:txBody>
          <a:bodyPr rtlCol="0"/>
          <a:lstStyle/>
          <a:p>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bwMode="auto">
          <a:xfrm rot="5400000">
            <a:off x="7763256" y="1170432"/>
            <a:ext cx="2286000" cy="381000"/>
          </a:xfrm>
        </p:spPr>
        <p:txBody>
          <a:bodyPr/>
          <a:lstStyle/>
          <a:p>
            <a:fld id="{F3767E70-8530-40DC-8B2B-233A7C65DB11}" type="datetimeFigureOut">
              <a:rPr lang="el-GR" smtClean="0"/>
              <a:pPr/>
              <a:t>23/1/2024</a:t>
            </a:fld>
            <a:endParaRPr lang="el-GR"/>
          </a:p>
        </p:txBody>
      </p:sp>
      <p:sp>
        <p:nvSpPr>
          <p:cNvPr id="5" name="4 - Θέση υποσέλιδου"/>
          <p:cNvSpPr>
            <a:spLocks noGrp="1"/>
          </p:cNvSpPr>
          <p:nvPr>
            <p:ph type="ftr" sz="quarter" idx="11"/>
          </p:nvPr>
        </p:nvSpPr>
        <p:spPr bwMode="auto">
          <a:xfrm rot="5400000">
            <a:off x="7077456" y="4178808"/>
            <a:ext cx="3657600" cy="384048"/>
          </a:xfrm>
        </p:spPr>
        <p:txBody>
          <a:bodyPr/>
          <a:lstStyle/>
          <a:p>
            <a:endParaRPr lang="el-GR"/>
          </a:p>
        </p:txBody>
      </p:sp>
      <p:sp>
        <p:nvSpPr>
          <p:cNvPr id="9" name="8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Έλλειψη"/>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Έλλειψη"/>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Ευθεία γραμμή σύνδεσης"/>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αριθμού διαφάνειας"/>
          <p:cNvSpPr>
            <a:spLocks noGrp="1"/>
          </p:cNvSpPr>
          <p:nvPr>
            <p:ph type="sldNum" sz="quarter" idx="12"/>
          </p:nvPr>
        </p:nvSpPr>
        <p:spPr bwMode="auto">
          <a:xfrm>
            <a:off x="1340616" y="4928702"/>
            <a:ext cx="609600" cy="517524"/>
          </a:xfrm>
        </p:spPr>
        <p:txBody>
          <a:bodyPr/>
          <a:lstStyle/>
          <a:p>
            <a:fld id="{230C8324-917A-4782-A0BA-C8A740550EF5}"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F3767E70-8530-40DC-8B2B-233A7C65DB11}" type="datetimeFigureOut">
              <a:rPr lang="el-GR" smtClean="0"/>
              <a:pPr/>
              <a:t>23/1/2024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30C8324-917A-4782-A0BA-C8A740550EF5}" type="slidenum">
              <a:rPr lang="el-GR" smtClean="0"/>
              <a:pPr/>
              <a:t>‹#›</a:t>
            </a:fld>
            <a:endParaRPr lang="el-GR"/>
          </a:p>
        </p:txBody>
      </p:sp>
      <p:sp>
        <p:nvSpPr>
          <p:cNvPr id="9" name="8 - Θέση περιεχομένου"/>
          <p:cNvSpPr>
            <a:spLocks noGrp="1"/>
          </p:cNvSpPr>
          <p:nvPr>
            <p:ph sz="quarter" idx="1"/>
          </p:nvPr>
        </p:nvSpPr>
        <p:spPr>
          <a:xfrm>
            <a:off x="457200"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270248"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nchor="b"/>
          <a:lstStyle>
            <a:lvl1pPr>
              <a:defRPr/>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F3767E70-8530-40DC-8B2B-233A7C65DB11}" type="datetimeFigureOut">
              <a:rPr lang="el-GR" smtClean="0"/>
              <a:pPr/>
              <a:t>23/1/2024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30C8324-917A-4782-A0BA-C8A740550EF5}" type="slidenum">
              <a:rPr lang="el-GR" smtClean="0"/>
              <a:pPr/>
              <a:t>‹#›</a:t>
            </a:fld>
            <a:endParaRPr lang="el-GR"/>
          </a:p>
        </p:txBody>
      </p:sp>
      <p:sp>
        <p:nvSpPr>
          <p:cNvPr id="11" name="10 - Θέση περιεχομένου"/>
          <p:cNvSpPr>
            <a:spLocks noGrp="1"/>
          </p:cNvSpPr>
          <p:nvPr>
            <p:ph sz="quarter" idx="2"/>
          </p:nvPr>
        </p:nvSpPr>
        <p:spPr>
          <a:xfrm>
            <a:off x="457200"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371975"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6" name="5 - Θέση ημερομηνίας"/>
          <p:cNvSpPr>
            <a:spLocks noGrp="1"/>
          </p:cNvSpPr>
          <p:nvPr>
            <p:ph type="dt" sz="half" idx="10"/>
          </p:nvPr>
        </p:nvSpPr>
        <p:spPr/>
        <p:txBody>
          <a:bodyPr rtlCol="0"/>
          <a:lstStyle/>
          <a:p>
            <a:fld id="{F3767E70-8530-40DC-8B2B-233A7C65DB11}" type="datetimeFigureOut">
              <a:rPr lang="el-GR" smtClean="0"/>
              <a:pPr/>
              <a:t>23/1/2024</a:t>
            </a:fld>
            <a:endParaRPr lang="el-GR"/>
          </a:p>
        </p:txBody>
      </p:sp>
      <p:sp>
        <p:nvSpPr>
          <p:cNvPr id="7" name="6 - Θέση αριθμού διαφάνειας"/>
          <p:cNvSpPr>
            <a:spLocks noGrp="1"/>
          </p:cNvSpPr>
          <p:nvPr>
            <p:ph type="sldNum" sz="quarter" idx="11"/>
          </p:nvPr>
        </p:nvSpPr>
        <p:spPr/>
        <p:txBody>
          <a:bodyPr rtlCol="0"/>
          <a:lstStyle/>
          <a:p>
            <a:fld id="{230C8324-917A-4782-A0BA-C8A740550EF5}" type="slidenum">
              <a:rPr lang="el-GR" smtClean="0"/>
              <a:pPr/>
              <a:t>‹#›</a:t>
            </a:fld>
            <a:endParaRPr lang="el-GR"/>
          </a:p>
        </p:txBody>
      </p:sp>
      <p:sp>
        <p:nvSpPr>
          <p:cNvPr id="8" name="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3767E70-8530-40DC-8B2B-233A7C65DB11}" type="datetimeFigureOut">
              <a:rPr lang="el-GR" smtClean="0"/>
              <a:pPr/>
              <a:t>23/1/2024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30C8324-917A-4782-A0BA-C8A740550EF5}"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Θέση περιεχομένου"/>
          <p:cNvSpPr>
            <a:spLocks noGrp="1"/>
          </p:cNvSpPr>
          <p:nvPr>
            <p:ph sz="quarter" idx="1"/>
          </p:nvPr>
        </p:nvSpPr>
        <p:spPr>
          <a:xfrm>
            <a:off x="304800" y="274320"/>
            <a:ext cx="5638800" cy="6327648"/>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4"/>
          </p:nvPr>
        </p:nvSpPr>
        <p:spPr/>
        <p:txBody>
          <a:bodyPr rtlCol="0"/>
          <a:lstStyle/>
          <a:p>
            <a:fld id="{F3767E70-8530-40DC-8B2B-233A7C65DB11}" type="datetimeFigureOut">
              <a:rPr lang="el-GR" smtClean="0"/>
              <a:pPr/>
              <a:t>23/1/2024</a:t>
            </a:fld>
            <a:endParaRPr lang="el-GR"/>
          </a:p>
        </p:txBody>
      </p:sp>
      <p:sp>
        <p:nvSpPr>
          <p:cNvPr id="22" name="21 - Θέση αριθμού διαφάνειας"/>
          <p:cNvSpPr>
            <a:spLocks noGrp="1"/>
          </p:cNvSpPr>
          <p:nvPr>
            <p:ph type="sldNum" sz="quarter" idx="15"/>
          </p:nvPr>
        </p:nvSpPr>
        <p:spPr/>
        <p:txBody>
          <a:bodyPr rtlCol="0"/>
          <a:lstStyle/>
          <a:p>
            <a:fld id="{230C8324-917A-4782-A0BA-C8A740550EF5}" type="slidenum">
              <a:rPr lang="el-GR" smtClean="0"/>
              <a:pPr/>
              <a:t>‹#›</a:t>
            </a:fld>
            <a:endParaRPr lang="el-GR"/>
          </a:p>
        </p:txBody>
      </p:sp>
      <p:sp>
        <p:nvSpPr>
          <p:cNvPr id="23" name="22 - Θέση υποσέλιδου"/>
          <p:cNvSpPr>
            <a:spLocks noGrp="1"/>
          </p:cNvSpPr>
          <p:nvPr>
            <p:ph type="ftr" sz="quarter" idx="16"/>
          </p:nvPr>
        </p:nvSpPr>
        <p:spPr/>
        <p:txBody>
          <a:bodyPr rtlCol="0"/>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rot="5400000">
            <a:off x="3350133" y="3200400"/>
            <a:ext cx="6309360" cy="457200"/>
          </a:xfrm>
        </p:spPr>
        <p:txBody>
          <a:bodyPr anchor="b"/>
          <a:lstStyle>
            <a:lvl1pPr algn="l">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10" name="9 - Ευθεία γραμμή σύνδεσης"/>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Θέση ημερομηνίας"/>
          <p:cNvSpPr>
            <a:spLocks noGrp="1"/>
          </p:cNvSpPr>
          <p:nvPr>
            <p:ph type="dt" sz="half" idx="10"/>
          </p:nvPr>
        </p:nvSpPr>
        <p:spPr/>
        <p:txBody>
          <a:bodyPr rtlCol="0"/>
          <a:lstStyle/>
          <a:p>
            <a:fld id="{F3767E70-8530-40DC-8B2B-233A7C65DB11}" type="datetimeFigureOut">
              <a:rPr lang="el-GR" smtClean="0"/>
              <a:pPr/>
              <a:t>23/1/2024</a:t>
            </a:fld>
            <a:endParaRPr lang="el-GR"/>
          </a:p>
        </p:txBody>
      </p:sp>
      <p:sp>
        <p:nvSpPr>
          <p:cNvPr id="18" name="17 - Θέση αριθμού διαφάνειας"/>
          <p:cNvSpPr>
            <a:spLocks noGrp="1"/>
          </p:cNvSpPr>
          <p:nvPr>
            <p:ph type="sldNum" sz="quarter" idx="11"/>
          </p:nvPr>
        </p:nvSpPr>
        <p:spPr/>
        <p:txBody>
          <a:bodyPr rtlCol="0"/>
          <a:lstStyle/>
          <a:p>
            <a:fld id="{230C8324-917A-4782-A0BA-C8A740550EF5}" type="slidenum">
              <a:rPr lang="el-GR" smtClean="0"/>
              <a:pPr/>
              <a:t>‹#›</a:t>
            </a:fld>
            <a:endParaRPr lang="el-GR"/>
          </a:p>
        </p:txBody>
      </p:sp>
      <p:sp>
        <p:nvSpPr>
          <p:cNvPr id="21" name="20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3767E70-8530-40DC-8B2B-233A7C65DB11}" type="datetimeFigureOut">
              <a:rPr lang="el-GR" smtClean="0"/>
              <a:pPr/>
              <a:t>23/1/2024</a:t>
            </a:fld>
            <a:endParaRPr lang="el-GR"/>
          </a:p>
        </p:txBody>
      </p:sp>
      <p:sp>
        <p:nvSpPr>
          <p:cNvPr id="3" name="2 - Θέση υποσέλιδου"/>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Θέση αριθμού διαφάνειας"/>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30C8324-917A-4782-A0BA-C8A740550EF5}"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axiologisi-minedu.gov.gr/%C2%A0%C2%A0"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2800" b="1" dirty="0" smtClean="0"/>
              <a:t>ΑΞΙΟΛΟΓΗΣΗ ΕΚΠΑΙΔΕΥΤΙΚΩΝ</a:t>
            </a:r>
            <a:br>
              <a:rPr lang="el-GR" sz="2800" b="1" dirty="0" smtClean="0"/>
            </a:br>
            <a:endParaRPr lang="el-GR" sz="2800" b="1" dirty="0"/>
          </a:p>
        </p:txBody>
      </p:sp>
      <p:sp>
        <p:nvSpPr>
          <p:cNvPr id="3" name="2 - Θέση περιεχομένου"/>
          <p:cNvSpPr>
            <a:spLocks noGrp="1"/>
          </p:cNvSpPr>
          <p:nvPr>
            <p:ph sz="quarter" idx="1"/>
          </p:nvPr>
        </p:nvSpPr>
        <p:spPr/>
        <p:txBody>
          <a:bodyPr/>
          <a:lstStyle/>
          <a:p>
            <a:pPr algn="ctr"/>
            <a:endParaRPr lang="el-GR" b="1" dirty="0" smtClean="0"/>
          </a:p>
          <a:p>
            <a:pPr algn="ctr"/>
            <a:endParaRPr lang="el-GR" b="1" dirty="0" smtClean="0"/>
          </a:p>
          <a:p>
            <a:pPr algn="ctr">
              <a:buNone/>
            </a:pPr>
            <a:endParaRPr lang="el-GR" b="1" dirty="0" smtClean="0"/>
          </a:p>
          <a:p>
            <a:pPr algn="ctr"/>
            <a:endParaRPr lang="el-GR" b="1" dirty="0" smtClean="0"/>
          </a:p>
          <a:p>
            <a:pPr algn="ctr"/>
            <a:r>
              <a:rPr lang="el-GR" b="1" dirty="0" smtClean="0"/>
              <a:t>ΠΕΔΙΟ ΑΞΙΟΛΟΓΗΣΗ Α2</a:t>
            </a:r>
          </a:p>
          <a:p>
            <a:pPr algn="ctr"/>
            <a:endParaRPr lang="el-GR"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ΑΝΑΣΤΟΧΑΣΜΟΣ ΤΗΣ ΔΙΔΑΣΚΑΛΙΑΣ –ΑΥΤΟΑΞΙΟΛΟΓΗΣΗ ΕΚΠΑΙΔΕΥΤΙΚΟΥ</a:t>
            </a:r>
            <a:endParaRPr lang="el-GR" dirty="0"/>
          </a:p>
        </p:txBody>
      </p:sp>
      <p:sp>
        <p:nvSpPr>
          <p:cNvPr id="3" name="2 - Θέση περιεχομένου"/>
          <p:cNvSpPr>
            <a:spLocks noGrp="1"/>
          </p:cNvSpPr>
          <p:nvPr>
            <p:ph sz="quarter" idx="1"/>
          </p:nvPr>
        </p:nvSpPr>
        <p:spPr/>
        <p:txBody>
          <a:bodyPr>
            <a:normAutofit lnSpcReduction="10000"/>
          </a:bodyPr>
          <a:lstStyle/>
          <a:p>
            <a:r>
              <a:rPr lang="el-GR" dirty="0" smtClean="0"/>
              <a:t>Αξιολογείται η ικανότητα </a:t>
            </a:r>
            <a:r>
              <a:rPr lang="el-GR" dirty="0" err="1" smtClean="0"/>
              <a:t>αναστοχασμού</a:t>
            </a:r>
            <a:r>
              <a:rPr lang="el-GR" dirty="0" smtClean="0"/>
              <a:t> του εκπαιδευτικού, ως προς τη διαχείριση του παιδαγωγικού κλίματος της τάξης, την κριτική επανεξέταση των πρακτικών του, τον εντοπισμό των προβληματικών σημείων στη διαχείριση του κλίματος και την υιοθέτηση σύγχρονων παιδαγωγικών προσεγγίσεων για την αντιμετώπισή τους. H επίδοση του αξιολογουμένου ως προς το εν λόγω κριτήριο αξιολογείται σε βαθμό μη ικανοποιητικό,  </a:t>
            </a:r>
            <a:r>
              <a:rPr lang="el-GR" dirty="0" err="1" smtClean="0"/>
              <a:t>ικανοποιητικό,</a:t>
            </a:r>
            <a:r>
              <a:rPr lang="el-GR" dirty="0" smtClean="0"/>
              <a:t>  πολύ καλό ή εξαιρετικό, ιδίως όταν εξακριβωθούν και τεκμηριωθούν αιτιολογημένα όσα αναφέρονται στον ακόλουθο πίνακα :</a:t>
            </a:r>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ΑΝΑΣΤΟΧΑΣΜΟΣ ΤΗΣ ΔΙΔΑΣΚΑΛΙΑΣ –ΑΥΤΟΑΞΙΟΛΟΓΗΣΗ ΕΚΠΑΙΔΕΥΤΙΚΟΥ</a:t>
            </a:r>
            <a:endParaRPr lang="el-GR" dirty="0"/>
          </a:p>
        </p:txBody>
      </p:sp>
      <p:graphicFrame>
        <p:nvGraphicFramePr>
          <p:cNvPr id="4" name="3 - Θέση περιεχομένου"/>
          <p:cNvGraphicFramePr>
            <a:graphicFrameLocks noGrp="1"/>
          </p:cNvGraphicFramePr>
          <p:nvPr>
            <p:ph sz="quarter" idx="1"/>
          </p:nvPr>
        </p:nvGraphicFramePr>
        <p:xfrm>
          <a:off x="457200" y="1600200"/>
          <a:ext cx="7467600" cy="4236720"/>
        </p:xfrm>
        <a:graphic>
          <a:graphicData uri="http://schemas.openxmlformats.org/drawingml/2006/table">
            <a:tbl>
              <a:tblPr firstRow="1" bandRow="1">
                <a:tableStyleId>{5C22544A-7EE6-4342-B048-85BDC9FD1C3A}</a:tableStyleId>
              </a:tblPr>
              <a:tblGrid>
                <a:gridCol w="1971660"/>
                <a:gridCol w="1928826"/>
                <a:gridCol w="1700214"/>
                <a:gridCol w="1866900"/>
              </a:tblGrid>
              <a:tr h="370840">
                <a:tc>
                  <a:txBody>
                    <a:bodyPr/>
                    <a:lstStyle/>
                    <a:p>
                      <a:r>
                        <a:rPr lang="el-GR" dirty="0" smtClean="0"/>
                        <a:t>Μη ικανοποιητικό </a:t>
                      </a:r>
                      <a:endParaRPr lang="el-GR" dirty="0"/>
                    </a:p>
                  </a:txBody>
                  <a:tcPr/>
                </a:tc>
                <a:tc>
                  <a:txBody>
                    <a:bodyPr/>
                    <a:lstStyle/>
                    <a:p>
                      <a:r>
                        <a:rPr lang="el-GR" dirty="0" smtClean="0"/>
                        <a:t>Ικανοποιητικό </a:t>
                      </a:r>
                      <a:endParaRPr lang="el-GR" dirty="0"/>
                    </a:p>
                  </a:txBody>
                  <a:tcPr/>
                </a:tc>
                <a:tc>
                  <a:txBody>
                    <a:bodyPr/>
                    <a:lstStyle/>
                    <a:p>
                      <a:r>
                        <a:rPr lang="el-GR" dirty="0" smtClean="0"/>
                        <a:t>Πολύ καλό </a:t>
                      </a:r>
                      <a:endParaRPr lang="el-GR" dirty="0"/>
                    </a:p>
                  </a:txBody>
                  <a:tcPr/>
                </a:tc>
                <a:tc>
                  <a:txBody>
                    <a:bodyPr/>
                    <a:lstStyle/>
                    <a:p>
                      <a:r>
                        <a:rPr lang="el-GR" dirty="0" smtClean="0"/>
                        <a:t>Εξαιρετικό </a:t>
                      </a:r>
                      <a:endParaRPr lang="el-GR" dirty="0"/>
                    </a:p>
                  </a:txBody>
                  <a:tcPr/>
                </a:tc>
              </a:tr>
              <a:tr h="370840">
                <a:tc>
                  <a:txBody>
                    <a:bodyPr/>
                    <a:lstStyle/>
                    <a:p>
                      <a:pPr>
                        <a:buFont typeface="Wingdings" pitchFamily="2" charset="2"/>
                        <a:buChar char="Ø"/>
                      </a:pPr>
                      <a:r>
                        <a:rPr lang="el-GR" sz="1000" dirty="0" smtClean="0"/>
                        <a:t>Αδυναμία  ικανότητας </a:t>
                      </a:r>
                      <a:r>
                        <a:rPr lang="el-GR" sz="1000" dirty="0" err="1" smtClean="0"/>
                        <a:t>αναστοχασμού</a:t>
                      </a:r>
                      <a:r>
                        <a:rPr lang="el-GR" sz="1000" dirty="0" smtClean="0"/>
                        <a:t> επί του παιδαγωγικού κλίματος της τάξης, της κριτικής επανεξέτασης των πρακτικών του, της διαχείρισής του και της υιοθέτησης σύγχρονων παιδαγωγικών προσεγγίσεων για την αντιμετώπιση των σχετικών προβλημάτων, βάσει </a:t>
                      </a:r>
                      <a:r>
                        <a:rPr lang="el-GR" sz="1000" dirty="0" err="1" smtClean="0"/>
                        <a:t>προαξιολογικών</a:t>
                      </a:r>
                      <a:r>
                        <a:rPr lang="el-GR" sz="1000" dirty="0" smtClean="0"/>
                        <a:t> και </a:t>
                      </a:r>
                      <a:r>
                        <a:rPr lang="el-GR" sz="1000" dirty="0" err="1" smtClean="0"/>
                        <a:t>μεταξιολογικών</a:t>
                      </a:r>
                      <a:r>
                        <a:rPr lang="el-GR" sz="1000" dirty="0" smtClean="0"/>
                        <a:t> συζητήσεων, της </a:t>
                      </a:r>
                      <a:r>
                        <a:rPr lang="el-GR" sz="1000" dirty="0" err="1" smtClean="0"/>
                        <a:t>αυτοαξιολόγησης</a:t>
                      </a:r>
                      <a:r>
                        <a:rPr lang="el-GR" sz="1000" dirty="0" smtClean="0"/>
                        <a:t> του εκπαιδευτικού και των καταχωρισμένων στοιχείων στον ηλεκτρονικό φάκελο του εκπαιδευτικού του  άρθρου 72 του ν. 4823/2021, στα οποία ο εκπαιδευτικός αναφέρεται ή παραπέμπει. </a:t>
                      </a:r>
                      <a:endParaRPr lang="el-GR" sz="1000" dirty="0"/>
                    </a:p>
                  </a:txBody>
                  <a:tcPr/>
                </a:tc>
                <a:tc>
                  <a:txBody>
                    <a:bodyPr/>
                    <a:lstStyle/>
                    <a:p>
                      <a:pPr algn="l">
                        <a:buFont typeface="Wingdings" pitchFamily="2" charset="2"/>
                        <a:buChar char="Ø"/>
                      </a:pPr>
                      <a:r>
                        <a:rPr lang="el-GR" sz="1000" dirty="0" smtClean="0"/>
                        <a:t>Ικανοποιητικό επίπεδο </a:t>
                      </a:r>
                      <a:r>
                        <a:rPr lang="el-GR" sz="1000" dirty="0" err="1" smtClean="0"/>
                        <a:t>αναστοχασμού</a:t>
                      </a:r>
                      <a:r>
                        <a:rPr lang="el-GR" sz="1000" dirty="0" smtClean="0"/>
                        <a:t>, κριτικής εξέτασης και </a:t>
                      </a:r>
                      <a:r>
                        <a:rPr lang="el-GR" sz="1000" dirty="0" err="1" smtClean="0"/>
                        <a:t>αυτοαξιολόγησης</a:t>
                      </a:r>
                      <a:r>
                        <a:rPr lang="el-GR" sz="1000" dirty="0" smtClean="0"/>
                        <a:t> πρακτικών και προβληματικών σημείων στο παιδαγωγικό κλίμα και στο πεδίο των σχέσεων στη σχολική τάξη δίχως όμως συστηματικό τρόπο. </a:t>
                      </a:r>
                    </a:p>
                    <a:p>
                      <a:pPr algn="l">
                        <a:buFont typeface="Wingdings" pitchFamily="2" charset="2"/>
                        <a:buChar char="Ø"/>
                      </a:pPr>
                      <a:r>
                        <a:rPr lang="el-GR" sz="1000" dirty="0" smtClean="0"/>
                        <a:t>Ικανοποιητικός βαθμός εντοπισμού προβλημάτων και επιλογή σύγχρονων παιδαγωγικών προσεγγίσεων για τη λύση τους. </a:t>
                      </a:r>
                      <a:endParaRPr lang="el-GR" sz="1000" dirty="0"/>
                    </a:p>
                  </a:txBody>
                  <a:tcPr/>
                </a:tc>
                <a:tc>
                  <a:txBody>
                    <a:bodyPr/>
                    <a:lstStyle/>
                    <a:p>
                      <a:r>
                        <a:rPr lang="el-GR" sz="1000" dirty="0" smtClean="0"/>
                        <a:t>Επιπλέον προηγούμενης βαθμίδας:  </a:t>
                      </a:r>
                    </a:p>
                    <a:p>
                      <a:pPr algn="l">
                        <a:buFont typeface="Wingdings" pitchFamily="2" charset="2"/>
                        <a:buChar char="Ø"/>
                      </a:pPr>
                      <a:r>
                        <a:rPr lang="el-GR" sz="1000" dirty="0" smtClean="0"/>
                        <a:t>Κριτική επανεξέταση και ικανότητα: </a:t>
                      </a:r>
                    </a:p>
                    <a:p>
                      <a:pPr algn="l">
                        <a:buFont typeface="Wingdings" pitchFamily="2" charset="2"/>
                        <a:buNone/>
                      </a:pPr>
                      <a:r>
                        <a:rPr lang="el-GR" sz="1000" dirty="0" smtClean="0"/>
                        <a:t>(α) ερμηνείας της πλειοψηφίας των κρίσιμων συμβάντων και των προβληματικών  σημείων του διδακτικού και παιδαγωγικού έργου και  </a:t>
                      </a:r>
                    </a:p>
                    <a:p>
                      <a:r>
                        <a:rPr lang="el-GR" sz="1000" dirty="0" smtClean="0"/>
                        <a:t>(β) διατύπωσης εύστοχων προτάσεων για τη βελτίωσή τους.  </a:t>
                      </a:r>
                    </a:p>
                    <a:p>
                      <a:pPr>
                        <a:buFont typeface="Wingdings" pitchFamily="2" charset="2"/>
                        <a:buChar char="Ø"/>
                      </a:pPr>
                      <a:r>
                        <a:rPr lang="el-GR" sz="1000" dirty="0" smtClean="0"/>
                        <a:t>Αυξημένη κατανόηση των συνεπειών που έχουν παράμετροι του παιδαγωγικού κλίματος στις επιμέρους περιπτώσεις μαθητών, αναφορικά με τη μαθησιακή και κοινωνική τους ανάπτυξη</a:t>
                      </a:r>
                      <a:endParaRPr lang="el-GR" sz="1000" dirty="0"/>
                    </a:p>
                  </a:txBody>
                  <a:tcPr/>
                </a:tc>
                <a:tc>
                  <a:txBody>
                    <a:bodyPr/>
                    <a:lstStyle/>
                    <a:p>
                      <a:r>
                        <a:rPr lang="el-GR" sz="1000" dirty="0" smtClean="0"/>
                        <a:t>Επιπλέον προηγούμενης βαθμίδας: </a:t>
                      </a:r>
                    </a:p>
                    <a:p>
                      <a:pPr>
                        <a:buFont typeface="Wingdings" pitchFamily="2" charset="2"/>
                        <a:buChar char="Ø"/>
                      </a:pPr>
                      <a:r>
                        <a:rPr lang="el-GR" sz="1000" dirty="0" smtClean="0"/>
                        <a:t>Αναζήτηση  και εφαρμογή σύγχρονων εκπαιδευτικών  πρακτικών   που βελτιώνουν το παιδαγωγικό κλίμα της τάξης και  προωθούν την ισότητα στην εκπαίδευση, στο πλαίσιο ενός συμπεριληπτικού σχολείου</a:t>
                      </a:r>
                      <a:endParaRPr lang="el-GR" sz="1000"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smtClean="0"/>
              <a:t>ΠΕΔΙΟ Β</a:t>
            </a:r>
            <a:endParaRPr lang="el-GR" b="1" dirty="0"/>
          </a:p>
        </p:txBody>
      </p:sp>
      <p:sp>
        <p:nvSpPr>
          <p:cNvPr id="3" name="2 - Θέση περιεχομένου"/>
          <p:cNvSpPr>
            <a:spLocks noGrp="1"/>
          </p:cNvSpPr>
          <p:nvPr>
            <p:ph sz="quarter" idx="1"/>
          </p:nvPr>
        </p:nvSpPr>
        <p:spPr/>
        <p:txBody>
          <a:bodyPr>
            <a:normAutofit/>
          </a:bodyPr>
          <a:lstStyle/>
          <a:p>
            <a:r>
              <a:rPr lang="el-GR" dirty="0"/>
              <a:t>Η Υπουργική Απόφαση </a:t>
            </a:r>
            <a:r>
              <a:rPr lang="el-GR" dirty="0" err="1" smtClean="0"/>
              <a:t>Αριθμ</a:t>
            </a:r>
            <a:r>
              <a:rPr lang="el-GR" dirty="0" smtClean="0"/>
              <a:t>. 9950/ΓΔ5/2023</a:t>
            </a:r>
            <a:r>
              <a:rPr lang="el-GR" dirty="0"/>
              <a:t>   27-1-2023 ορίζει για την αξιολόγηση του πεδίου: Η αποτίμηση και η αξιολογική έκθεση για την υπηρεσιακή συνέπεια και επάρκεια του εκπαιδευτικού (πεδίο Β),  θα συμπληρώνεται από έναν αξιολογητή μετά από σύμφωνη γνώμη και του δεύτερου αξιολογητή</a:t>
            </a:r>
            <a:r>
              <a:rPr lang="el-GR" dirty="0" smtClean="0"/>
              <a:t>.</a:t>
            </a:r>
          </a:p>
          <a:p>
            <a:r>
              <a:rPr lang="el-GR" dirty="0" smtClean="0"/>
              <a:t>Αξιολογούν: Διευθυντής και Σύμβουλος Παιδαγωγικής Ευθύνης</a:t>
            </a:r>
            <a:br>
              <a:rPr lang="el-GR" dirty="0" smtClean="0"/>
            </a:br>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smtClean="0"/>
              <a:t>ΠΕΔΙΟ Β</a:t>
            </a:r>
            <a:endParaRPr lang="el-GR" b="1" dirty="0"/>
          </a:p>
        </p:txBody>
      </p:sp>
      <p:sp>
        <p:nvSpPr>
          <p:cNvPr id="3" name="2 - Θέση περιεχομένου"/>
          <p:cNvSpPr>
            <a:spLocks noGrp="1"/>
          </p:cNvSpPr>
          <p:nvPr>
            <p:ph sz="quarter" idx="1"/>
          </p:nvPr>
        </p:nvSpPr>
        <p:spPr/>
        <p:txBody>
          <a:bodyPr>
            <a:normAutofit fontScale="92500"/>
          </a:bodyPr>
          <a:lstStyle/>
          <a:p>
            <a:pPr>
              <a:buNone/>
            </a:pPr>
            <a:r>
              <a:rPr lang="el-GR" dirty="0" smtClean="0"/>
              <a:t>   </a:t>
            </a:r>
            <a:r>
              <a:rPr lang="el-GR" b="1" dirty="0" smtClean="0"/>
              <a:t>Το </a:t>
            </a:r>
            <a:r>
              <a:rPr lang="el-GR" b="1" dirty="0"/>
              <a:t>πεδίο «Β. Υπηρεσιακή συνέπεια και επάρκεια του εκπαιδευτικού» αξιολογείται με βάση: </a:t>
            </a:r>
            <a:endParaRPr lang="el-GR" b="1" dirty="0" smtClean="0"/>
          </a:p>
          <a:p>
            <a:r>
              <a:rPr lang="el-GR" dirty="0" smtClean="0"/>
              <a:t>α</a:t>
            </a:r>
            <a:r>
              <a:rPr lang="el-GR" dirty="0"/>
              <a:t>) τα τεκμήρια που έχουν συγκεντρώσει οι αξιολογητές από τη συνεργασία και την αλληλεπίδρασή τους στο πλαίσιο της καθημερινής πρακτικής του εκπαιδευτικού στη σχολική μονάδα και </a:t>
            </a:r>
            <a:endParaRPr lang="el-GR" dirty="0" smtClean="0"/>
          </a:p>
          <a:p>
            <a:r>
              <a:rPr lang="el-GR" dirty="0" smtClean="0"/>
              <a:t>β</a:t>
            </a:r>
            <a:r>
              <a:rPr lang="el-GR" dirty="0"/>
              <a:t>) την έκθεση </a:t>
            </a:r>
            <a:r>
              <a:rPr lang="el-GR" dirty="0" err="1"/>
              <a:t>αυτοαξιολόγησης</a:t>
            </a:r>
            <a:r>
              <a:rPr lang="el-GR" dirty="0"/>
              <a:t> και τα στοιχεία ή τεκμήρια στα οποία ο αξιολογούμενος αναφέρεται ή παραπέμπει, </a:t>
            </a:r>
            <a:r>
              <a:rPr lang="el-GR" dirty="0" err="1"/>
              <a:t>συνεκτιμωμένων</a:t>
            </a:r>
            <a:r>
              <a:rPr lang="el-GR" dirty="0"/>
              <a:t> των τεκμηρίων που έχει συγκεντρώσει ο εκπαιδευτικός στον ηλεκτρονικό φάκελό του σύμφωνα με τις παρ. 1 και 3 του άρθρου 72.</a:t>
            </a:r>
            <a:r>
              <a:rPr lang="el-GR" dirty="0" smtClean="0"/>
              <a:t/>
            </a:r>
            <a:br>
              <a:rPr lang="el-GR" dirty="0" smtClean="0"/>
            </a:br>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smtClean="0"/>
              <a:t>ΠΕΔΙΟ Β</a:t>
            </a:r>
            <a:endParaRPr lang="el-GR" b="1" dirty="0"/>
          </a:p>
        </p:txBody>
      </p:sp>
      <p:sp>
        <p:nvSpPr>
          <p:cNvPr id="3" name="2 - Θέση περιεχομένου"/>
          <p:cNvSpPr>
            <a:spLocks noGrp="1"/>
          </p:cNvSpPr>
          <p:nvPr>
            <p:ph sz="quarter" idx="1"/>
          </p:nvPr>
        </p:nvSpPr>
        <p:spPr/>
        <p:txBody>
          <a:bodyPr>
            <a:normAutofit fontScale="92500"/>
          </a:bodyPr>
          <a:lstStyle/>
          <a:p>
            <a:pPr>
              <a:buNone/>
            </a:pPr>
            <a:r>
              <a:rPr lang="el-GR" dirty="0"/>
              <a:t> </a:t>
            </a:r>
            <a:r>
              <a:rPr lang="el-GR" dirty="0" smtClean="0"/>
              <a:t>   </a:t>
            </a:r>
            <a:r>
              <a:rPr lang="el-GR" b="1" dirty="0" smtClean="0"/>
              <a:t>α) Συνέπεια </a:t>
            </a:r>
            <a:r>
              <a:rPr lang="el-GR" b="1" dirty="0"/>
              <a:t>και ενδιαφέρον κατά την εκτέλεση των υπαλληλικών υποχρεώσεών του: </a:t>
            </a:r>
            <a:endParaRPr lang="el-GR" b="1" dirty="0" smtClean="0"/>
          </a:p>
          <a:p>
            <a:r>
              <a:rPr lang="el-GR" dirty="0" smtClean="0"/>
              <a:t>Αξιολογούνται </a:t>
            </a:r>
            <a:r>
              <a:rPr lang="el-GR" dirty="0"/>
              <a:t>η συνέπεια του εκπαιδευτικού κατά την εκτέλεση των καθηκόντων του και η ανταπόκρισή του στο θεσμοθετημένο πλαίσιο λειτουργίας της σχολικής μονάδας, όπως η τήρηση του ωραρίου, η έγκαιρη προσέλευση στο μάθημα, η ενεργός συμμετοχή στις συνεδριάσεις του συλλόγου διδασκόντων, η αποτελεσματική διεκπεραίωση εργασιών που του αναθέτει η διεύθυνση της σχολικής μονάδας, όπως οι εργασίες γραφείου, η ενεργός συμμετοχή στις εκδηλώσεις του σχολείου και η συμβολή του στην εύρυθμη λειτουργία του.</a:t>
            </a:r>
            <a:r>
              <a:rPr lang="el-GR" dirty="0" smtClean="0"/>
              <a:t/>
            </a:r>
            <a:br>
              <a:rPr lang="el-GR" dirty="0" smtClean="0"/>
            </a:br>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700" b="1" dirty="0" smtClean="0"/>
              <a:t>ΠΕΔΙΟ Β:</a:t>
            </a:r>
            <a:r>
              <a:rPr lang="el-GR" sz="2700" dirty="0" smtClean="0"/>
              <a:t> </a:t>
            </a:r>
            <a:r>
              <a:rPr lang="el-GR" sz="2700" b="1" dirty="0" smtClean="0"/>
              <a:t>α) Συνέπεια και ενδιαφέρον κατά την εκτέλεση των υπαλληλικών υποχρεώσεών</a:t>
            </a:r>
            <a:endParaRPr lang="el-GR" sz="2700" dirty="0"/>
          </a:p>
        </p:txBody>
      </p:sp>
      <p:graphicFrame>
        <p:nvGraphicFramePr>
          <p:cNvPr id="4" name="3 - Θέση περιεχομένου"/>
          <p:cNvGraphicFramePr>
            <a:graphicFrameLocks noGrp="1"/>
          </p:cNvGraphicFramePr>
          <p:nvPr>
            <p:ph sz="quarter" idx="1"/>
          </p:nvPr>
        </p:nvGraphicFramePr>
        <p:xfrm>
          <a:off x="457200" y="1600200"/>
          <a:ext cx="7467600" cy="4846320"/>
        </p:xfrm>
        <a:graphic>
          <a:graphicData uri="http://schemas.openxmlformats.org/drawingml/2006/table">
            <a:tbl>
              <a:tblPr firstRow="1" bandRow="1">
                <a:tableStyleId>{5C22544A-7EE6-4342-B048-85BDC9FD1C3A}</a:tableStyleId>
              </a:tblPr>
              <a:tblGrid>
                <a:gridCol w="1971660"/>
                <a:gridCol w="1928826"/>
                <a:gridCol w="1700214"/>
                <a:gridCol w="1866900"/>
              </a:tblGrid>
              <a:tr h="370840">
                <a:tc>
                  <a:txBody>
                    <a:bodyPr/>
                    <a:lstStyle/>
                    <a:p>
                      <a:r>
                        <a:rPr lang="el-GR" dirty="0" smtClean="0"/>
                        <a:t>Μη ικανοποιητικό </a:t>
                      </a:r>
                      <a:endParaRPr lang="el-GR" dirty="0"/>
                    </a:p>
                  </a:txBody>
                  <a:tcPr/>
                </a:tc>
                <a:tc>
                  <a:txBody>
                    <a:bodyPr/>
                    <a:lstStyle/>
                    <a:p>
                      <a:r>
                        <a:rPr lang="el-GR" dirty="0" smtClean="0"/>
                        <a:t>Ικανοποιητικό</a:t>
                      </a:r>
                      <a:endParaRPr lang="el-GR" dirty="0"/>
                    </a:p>
                  </a:txBody>
                  <a:tcPr/>
                </a:tc>
                <a:tc>
                  <a:txBody>
                    <a:bodyPr/>
                    <a:lstStyle/>
                    <a:p>
                      <a:r>
                        <a:rPr lang="el-GR" dirty="0" smtClean="0"/>
                        <a:t>Πολύ καλό</a:t>
                      </a:r>
                      <a:endParaRPr lang="el-GR" dirty="0"/>
                    </a:p>
                  </a:txBody>
                  <a:tcPr/>
                </a:tc>
                <a:tc>
                  <a:txBody>
                    <a:bodyPr/>
                    <a:lstStyle/>
                    <a:p>
                      <a:r>
                        <a:rPr lang="el-GR" dirty="0" smtClean="0"/>
                        <a:t>Εξαιρετικό </a:t>
                      </a:r>
                      <a:endParaRPr lang="el-GR" dirty="0"/>
                    </a:p>
                  </a:txBody>
                  <a:tcPr/>
                </a:tc>
              </a:tr>
              <a:tr h="370840">
                <a:tc>
                  <a:txBody>
                    <a:bodyPr/>
                    <a:lstStyle/>
                    <a:p>
                      <a:pPr>
                        <a:buFont typeface="Wingdings" pitchFamily="2" charset="2"/>
                        <a:buChar char="Ø"/>
                      </a:pPr>
                      <a:r>
                        <a:rPr lang="el-GR" sz="900" dirty="0" smtClean="0"/>
                        <a:t>Συστηματική αμέλεια ως προς την ανταπόκριση στα τυπικά υπηρεσιακά καθήκοντα. </a:t>
                      </a:r>
                    </a:p>
                    <a:p>
                      <a:pPr>
                        <a:buFont typeface="Wingdings" pitchFamily="2" charset="2"/>
                        <a:buChar char="Ø"/>
                      </a:pPr>
                      <a:r>
                        <a:rPr lang="el-GR" sz="900" dirty="0" smtClean="0"/>
                        <a:t>Συστηματική ασυνέπεια τήρησης ωραρίου της σχολικής μονάδας και προσέλευσης στο μάθημα. </a:t>
                      </a:r>
                    </a:p>
                    <a:p>
                      <a:pPr>
                        <a:buFont typeface="Wingdings" pitchFamily="2" charset="2"/>
                        <a:buChar char="Ø"/>
                      </a:pPr>
                      <a:r>
                        <a:rPr lang="el-GR" sz="900" dirty="0" smtClean="0"/>
                        <a:t> Συστηματική αποφυγή ανάληψης υποχρεώσεων/ευθυνών σχετικών με τον ρόλο του</a:t>
                      </a:r>
                    </a:p>
                    <a:p>
                      <a:pPr>
                        <a:buFont typeface="Wingdings" pitchFamily="2" charset="2"/>
                        <a:buChar char="Ø"/>
                      </a:pPr>
                      <a:r>
                        <a:rPr lang="el-GR" sz="900" dirty="0" smtClean="0"/>
                        <a:t>  Αδιαφορία τόσο για την εφαρμογή των αποφάσεων του συλλόγου διδασκόντων  του σχολείου όσο και για συμμετοχή στις σχολικές εκδηλώσεις</a:t>
                      </a:r>
                      <a:endParaRPr lang="el-GR" sz="900" dirty="0"/>
                    </a:p>
                  </a:txBody>
                  <a:tcPr/>
                </a:tc>
                <a:tc>
                  <a:txBody>
                    <a:bodyPr/>
                    <a:lstStyle/>
                    <a:p>
                      <a:pPr>
                        <a:buFont typeface="Wingdings" pitchFamily="2" charset="2"/>
                        <a:buChar char="Ø"/>
                      </a:pPr>
                      <a:r>
                        <a:rPr lang="el-GR" sz="900" dirty="0" smtClean="0"/>
                        <a:t>Ικανοποιητική ανταπόκριση στην πλειονότητα των καθηκόντων του. </a:t>
                      </a:r>
                    </a:p>
                    <a:p>
                      <a:pPr>
                        <a:buFont typeface="Wingdings" pitchFamily="2" charset="2"/>
                        <a:buChar char="Ø"/>
                      </a:pPr>
                      <a:r>
                        <a:rPr lang="el-GR" sz="900" dirty="0" smtClean="0"/>
                        <a:t>Τήρηση ωραρίου και κατά κανόνα έγκαιρη προσέλευση στο μάθημα. </a:t>
                      </a:r>
                    </a:p>
                    <a:p>
                      <a:pPr>
                        <a:buFont typeface="Wingdings" pitchFamily="2" charset="2"/>
                        <a:buChar char="Ø"/>
                      </a:pPr>
                      <a:r>
                        <a:rPr lang="el-GR" sz="900" dirty="0" smtClean="0"/>
                        <a:t>Ενεργός παρουσία σε συνεδριάσεις του συλλόγου διδασκόντων με συχνή συμμετοχή και συμβολή στις διεργασίες του συλλόγου.  </a:t>
                      </a:r>
                    </a:p>
                    <a:p>
                      <a:pPr>
                        <a:buFont typeface="Wingdings" pitchFamily="2" charset="2"/>
                        <a:buChar char="Ø"/>
                      </a:pPr>
                      <a:r>
                        <a:rPr lang="el-GR" sz="900" dirty="0" smtClean="0"/>
                        <a:t>Επαρκής διεκπεραίωση εργασιών, σχετικών με τον ρόλο του,  που του ανατίθενται.  </a:t>
                      </a:r>
                    </a:p>
                    <a:p>
                      <a:pPr>
                        <a:buFont typeface="Wingdings" pitchFamily="2" charset="2"/>
                        <a:buChar char="Ø"/>
                      </a:pPr>
                      <a:r>
                        <a:rPr lang="el-GR" sz="900" dirty="0" smtClean="0"/>
                        <a:t>Τυπική  συμμετοχή σε εκδηλώσεις του σχολείου και γενικότερα στην εύρυθμη λειτουργία του. Εφαρμογή αποφάσεων του συλλόγου διδασκόντων. </a:t>
                      </a:r>
                      <a:endParaRPr lang="el-GR" sz="900" dirty="0"/>
                    </a:p>
                  </a:txBody>
                  <a:tcPr/>
                </a:tc>
                <a:tc>
                  <a:txBody>
                    <a:bodyPr/>
                    <a:lstStyle/>
                    <a:p>
                      <a:r>
                        <a:rPr lang="el-GR" sz="900" dirty="0" smtClean="0"/>
                        <a:t>Επιπλέον προηγούμενης βαθμίδας: </a:t>
                      </a:r>
                    </a:p>
                    <a:p>
                      <a:pPr>
                        <a:buFont typeface="Wingdings" pitchFamily="2" charset="2"/>
                        <a:buChar char="Ø"/>
                      </a:pPr>
                      <a:r>
                        <a:rPr lang="el-GR" sz="900" dirty="0" smtClean="0"/>
                        <a:t>Συστηματική συνέπεια ως προς το θεσμοθετημένο πλαίσιο λειτουργίας της σχολικής μονάδας και συμβολή  στη βελτίωση του εκπαιδευτικού έργου. </a:t>
                      </a:r>
                    </a:p>
                    <a:p>
                      <a:pPr>
                        <a:buFont typeface="Wingdings" pitchFamily="2" charset="2"/>
                        <a:buChar char="Ø"/>
                      </a:pPr>
                      <a:r>
                        <a:rPr lang="el-GR" sz="900" dirty="0" smtClean="0"/>
                        <a:t>Ενεργός και ουσιαστική ανταπόκριση στα υπηρεσιακά καθήκοντα μέσω παραγωγικής αξιοποίησης του ωραρίου.</a:t>
                      </a:r>
                    </a:p>
                    <a:p>
                      <a:pPr>
                        <a:buFont typeface="Wingdings" pitchFamily="2" charset="2"/>
                        <a:buChar char="Ø"/>
                      </a:pPr>
                      <a:r>
                        <a:rPr lang="el-GR" sz="900" dirty="0" smtClean="0"/>
                        <a:t> Κατάθεση εύστοχων προτάσεων για αναβάθμιση τομέων του παρεχόμενου εκπαιδευτικού και διοικητικού έργου τόσο στη Διεύθυνση του σχολείου, όσο και στον σύλλογο διδασκόντων. </a:t>
                      </a:r>
                    </a:p>
                    <a:p>
                      <a:pPr>
                        <a:buFont typeface="Wingdings" pitchFamily="2" charset="2"/>
                        <a:buChar char="Ø"/>
                      </a:pPr>
                      <a:r>
                        <a:rPr lang="el-GR" sz="900" dirty="0" smtClean="0"/>
                        <a:t>Ενεργός και θετική συμβολή στην υλοποίηση των αποφάσεων των συλλογικών οργάνων. </a:t>
                      </a:r>
                    </a:p>
                    <a:p>
                      <a:pPr>
                        <a:buFont typeface="Wingdings" pitchFamily="2" charset="2"/>
                        <a:buChar char="Ø"/>
                      </a:pPr>
                      <a:r>
                        <a:rPr lang="el-GR" sz="900" dirty="0" smtClean="0"/>
                        <a:t>Ιδιαίτερα συνεπής εκπόνηση εργασιών γραφείου που αναθέτει η Διεύθυνση του σχολείου στους εκπαιδευτικούς. </a:t>
                      </a:r>
                    </a:p>
                  </a:txBody>
                  <a:tcPr/>
                </a:tc>
                <a:tc>
                  <a:txBody>
                    <a:bodyPr/>
                    <a:lstStyle/>
                    <a:p>
                      <a:r>
                        <a:rPr lang="el-GR" sz="900" dirty="0" smtClean="0"/>
                        <a:t>Επιπλέον προηγούμενης βαθμίδας:  </a:t>
                      </a:r>
                    </a:p>
                    <a:p>
                      <a:pPr>
                        <a:buFont typeface="Wingdings" pitchFamily="2" charset="2"/>
                        <a:buChar char="Ø"/>
                      </a:pPr>
                      <a:r>
                        <a:rPr lang="el-GR" sz="900" dirty="0" smtClean="0"/>
                        <a:t>Συμπεριφορά με ηγετικά στοιχεία.</a:t>
                      </a:r>
                    </a:p>
                    <a:p>
                      <a:pPr>
                        <a:buFont typeface="Wingdings" pitchFamily="2" charset="2"/>
                        <a:buChar char="Ø"/>
                      </a:pPr>
                      <a:r>
                        <a:rPr lang="el-GR" sz="900" dirty="0" smtClean="0"/>
                        <a:t> Ανάληψη πρωτοβουλιών  συνεργασίας με  συναδέλφους με στόχο την αναβάθμιση του παρεχόμενου εκπαιδευτικού έργου. </a:t>
                      </a:r>
                    </a:p>
                    <a:p>
                      <a:pPr>
                        <a:buFont typeface="Wingdings" pitchFamily="2" charset="2"/>
                        <a:buChar char="Ø"/>
                      </a:pPr>
                      <a:r>
                        <a:rPr lang="el-GR" sz="900" dirty="0" smtClean="0"/>
                        <a:t>Ανάληψη πρωτοβουλιών στην υλοποίηση σύνθετων δράσεων/</a:t>
                      </a:r>
                      <a:r>
                        <a:rPr lang="el-GR" sz="900" dirty="0" err="1" smtClean="0"/>
                        <a:t>εκδηλώσε</a:t>
                      </a:r>
                      <a:r>
                        <a:rPr lang="el-GR" sz="900" dirty="0" smtClean="0"/>
                        <a:t> ων του σχολείου. </a:t>
                      </a:r>
                    </a:p>
                    <a:p>
                      <a:pPr>
                        <a:buFont typeface="Wingdings" pitchFamily="2" charset="2"/>
                        <a:buChar char="Ø"/>
                      </a:pPr>
                      <a:r>
                        <a:rPr lang="el-GR" sz="900" dirty="0" smtClean="0"/>
                        <a:t>Συμβολή στη σύνθεση διαφορετικών ή/και αντίθετων απόψεων στο πλαίσιο του συλλόγου διδασκόντων.    </a:t>
                      </a:r>
                    </a:p>
                    <a:p>
                      <a:pPr>
                        <a:buFont typeface="Wingdings" pitchFamily="2" charset="2"/>
                        <a:buChar char="Ø"/>
                      </a:pPr>
                      <a:r>
                        <a:rPr lang="el-GR" sz="900" dirty="0" smtClean="0"/>
                        <a:t>Καινοτόμες παρεμβάσεις για την εν γένει επιτυχή εκπλήρωση της υποστηρικτικής αποστολής της μονάδας και ενεργός εμπλοκή στην υλοποίησή τους. </a:t>
                      </a:r>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smtClean="0"/>
              <a:t>ΠΕΔΙΟ Β</a:t>
            </a:r>
            <a:endParaRPr lang="el-GR" b="1" dirty="0"/>
          </a:p>
        </p:txBody>
      </p:sp>
      <p:sp>
        <p:nvSpPr>
          <p:cNvPr id="3" name="2 - Θέση περιεχομένου"/>
          <p:cNvSpPr>
            <a:spLocks noGrp="1"/>
          </p:cNvSpPr>
          <p:nvPr>
            <p:ph sz="quarter" idx="1"/>
          </p:nvPr>
        </p:nvSpPr>
        <p:spPr/>
        <p:txBody>
          <a:bodyPr>
            <a:normAutofit lnSpcReduction="10000"/>
          </a:bodyPr>
          <a:lstStyle/>
          <a:p>
            <a:pPr>
              <a:buNone/>
            </a:pPr>
            <a:r>
              <a:rPr lang="el-GR" dirty="0" smtClean="0"/>
              <a:t>    </a:t>
            </a:r>
            <a:r>
              <a:rPr lang="el-GR" b="1" dirty="0" smtClean="0"/>
              <a:t>β</a:t>
            </a:r>
            <a:r>
              <a:rPr lang="el-GR" b="1" dirty="0"/>
              <a:t>) Ενεργός συμμετοχή στη λειτουργία της σχολικής μονάδας και στην </a:t>
            </a:r>
            <a:r>
              <a:rPr lang="el-GR" b="1" dirty="0" err="1"/>
              <a:t>αυτοαξιολόγησή</a:t>
            </a:r>
            <a:r>
              <a:rPr lang="el-GR" b="1" dirty="0"/>
              <a:t> της: </a:t>
            </a:r>
            <a:endParaRPr lang="el-GR" b="1" dirty="0" smtClean="0"/>
          </a:p>
          <a:p>
            <a:r>
              <a:rPr lang="el-GR" dirty="0" smtClean="0"/>
              <a:t>Αξιολογούνται </a:t>
            </a:r>
            <a:r>
              <a:rPr lang="el-GR" dirty="0"/>
              <a:t>η ανάληψη πρωτοβουλιών για τη βελτίωση της λειτουργίας της σχολικής μονάδας, το ενδιαφέρον για τα ζητήματα του σχολείου, η ενεργός συμμετοχή στην καθημερινότητα της σχολικής ζωής, η ικανότητα επίλυσης προβλημάτων, η ενεργός συμμετοχή στην οργάνωση της σχολικής μονάδας και στις διαδικασίες συλλογικού προγραμματισμού και εσωτερικής αξιολόγησης της σχολικής μονάδας και του προσφερόμενου εκπαιδευτικού έργου.</a:t>
            </a:r>
            <a:r>
              <a:rPr lang="el-GR" dirty="0" smtClean="0"/>
              <a:t/>
            </a:r>
            <a:br>
              <a:rPr lang="el-GR" dirty="0" smtClean="0"/>
            </a:br>
            <a:endParaRPr lang="el-G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000" b="1" dirty="0" smtClean="0"/>
              <a:t>ΠΕΔΙΟ Β: β) </a:t>
            </a:r>
            <a:r>
              <a:rPr lang="el-GR" sz="2000" b="1" dirty="0" err="1" smtClean="0"/>
              <a:t>Ενεργόσ</a:t>
            </a:r>
            <a:r>
              <a:rPr lang="el-GR" sz="2000" b="1" dirty="0" smtClean="0"/>
              <a:t> συμμετοχή στη λειτουργία </a:t>
            </a:r>
            <a:r>
              <a:rPr lang="el-GR" sz="2000" b="1" dirty="0" err="1" smtClean="0"/>
              <a:t>τησ</a:t>
            </a:r>
            <a:r>
              <a:rPr lang="el-GR" sz="2000" b="1" dirty="0" smtClean="0"/>
              <a:t> </a:t>
            </a:r>
            <a:r>
              <a:rPr lang="el-GR" sz="2000" b="1" dirty="0" err="1" smtClean="0"/>
              <a:t>σχολικήσ</a:t>
            </a:r>
            <a:r>
              <a:rPr lang="el-GR" sz="2000" b="1" dirty="0" smtClean="0"/>
              <a:t> </a:t>
            </a:r>
            <a:r>
              <a:rPr lang="el-GR" sz="2000" b="1" dirty="0" err="1" smtClean="0"/>
              <a:t>μονάδασ</a:t>
            </a:r>
            <a:r>
              <a:rPr lang="el-GR" sz="2000" b="1" dirty="0" smtClean="0"/>
              <a:t> και στην </a:t>
            </a:r>
            <a:r>
              <a:rPr lang="el-GR" sz="2000" b="1" dirty="0" err="1" smtClean="0"/>
              <a:t>αυτοαξιολόγησή</a:t>
            </a:r>
            <a:r>
              <a:rPr lang="el-GR" sz="2000" b="1" dirty="0" smtClean="0"/>
              <a:t> </a:t>
            </a:r>
            <a:r>
              <a:rPr lang="el-GR" sz="2000" b="1" dirty="0" err="1" smtClean="0"/>
              <a:t>τησ</a:t>
            </a:r>
            <a:r>
              <a:rPr lang="el-GR" sz="2000" b="1" dirty="0" smtClean="0"/>
              <a:t>:</a:t>
            </a:r>
            <a:endParaRPr lang="el-GR" sz="2000" dirty="0"/>
          </a:p>
        </p:txBody>
      </p:sp>
      <p:graphicFrame>
        <p:nvGraphicFramePr>
          <p:cNvPr id="4" name="3 - Θέση περιεχομένου"/>
          <p:cNvGraphicFramePr>
            <a:graphicFrameLocks noGrp="1"/>
          </p:cNvGraphicFramePr>
          <p:nvPr>
            <p:ph sz="quarter" idx="1"/>
          </p:nvPr>
        </p:nvGraphicFramePr>
        <p:xfrm>
          <a:off x="457200" y="1600200"/>
          <a:ext cx="7467600" cy="4389120"/>
        </p:xfrm>
        <a:graphic>
          <a:graphicData uri="http://schemas.openxmlformats.org/drawingml/2006/table">
            <a:tbl>
              <a:tblPr firstRow="1" bandRow="1">
                <a:tableStyleId>{5C22544A-7EE6-4342-B048-85BDC9FD1C3A}</a:tableStyleId>
              </a:tblPr>
              <a:tblGrid>
                <a:gridCol w="1971660"/>
                <a:gridCol w="1928826"/>
                <a:gridCol w="1700214"/>
                <a:gridCol w="1866900"/>
              </a:tblGrid>
              <a:tr h="370840">
                <a:tc>
                  <a:txBody>
                    <a:bodyPr/>
                    <a:lstStyle/>
                    <a:p>
                      <a:r>
                        <a:rPr lang="el-GR" dirty="0" smtClean="0"/>
                        <a:t>Μη ικανοποιητικό</a:t>
                      </a:r>
                      <a:endParaRPr lang="el-GR" dirty="0"/>
                    </a:p>
                  </a:txBody>
                  <a:tcPr/>
                </a:tc>
                <a:tc>
                  <a:txBody>
                    <a:bodyPr/>
                    <a:lstStyle/>
                    <a:p>
                      <a:r>
                        <a:rPr lang="el-GR" dirty="0" smtClean="0"/>
                        <a:t>Ικανοποιητικό </a:t>
                      </a:r>
                      <a:endParaRPr lang="el-GR" dirty="0"/>
                    </a:p>
                  </a:txBody>
                  <a:tcPr/>
                </a:tc>
                <a:tc>
                  <a:txBody>
                    <a:bodyPr/>
                    <a:lstStyle/>
                    <a:p>
                      <a:r>
                        <a:rPr lang="el-GR" dirty="0" smtClean="0"/>
                        <a:t>Πολύ καλό</a:t>
                      </a:r>
                      <a:endParaRPr lang="el-GR" dirty="0"/>
                    </a:p>
                  </a:txBody>
                  <a:tcPr/>
                </a:tc>
                <a:tc>
                  <a:txBody>
                    <a:bodyPr/>
                    <a:lstStyle/>
                    <a:p>
                      <a:r>
                        <a:rPr lang="el-GR" dirty="0" smtClean="0"/>
                        <a:t>Εξαιρετικό </a:t>
                      </a:r>
                      <a:endParaRPr lang="el-GR" dirty="0"/>
                    </a:p>
                  </a:txBody>
                  <a:tcPr/>
                </a:tc>
              </a:tr>
              <a:tr h="370840">
                <a:tc>
                  <a:txBody>
                    <a:bodyPr/>
                    <a:lstStyle/>
                    <a:p>
                      <a:r>
                        <a:rPr lang="el-GR" sz="1100" dirty="0" smtClean="0"/>
                        <a:t>Ελλιπής εμπλοκή στον τομέα της λειτουργίας της σχολικής μονάδας και στις διαδικασίες </a:t>
                      </a:r>
                      <a:r>
                        <a:rPr lang="el-GR" sz="1100" dirty="0" err="1" smtClean="0"/>
                        <a:t>αυτοαξιολόγησής</a:t>
                      </a:r>
                      <a:r>
                        <a:rPr lang="el-GR" sz="1100" dirty="0" smtClean="0"/>
                        <a:t> της. Περιορισμένο ενδιαφέρον για τα εν γένει ζητήματα της σχολικής μονάδας. Διαδικαστική συμμετοχή στην καθημερινότητα της σχολικής ζωής. Σπάνια εμπλοκή σε διαδικασίες και δράσεις συλλογικού προγραμματισμού και εσωτερικής αξιολόγησης. Ανύπαρκτη συμμετοχή σε  δράσεις εσωτερικής αποτίμησης της μονάδας ή βελτίωσης της εν γένει λειτουργίας της. </a:t>
                      </a:r>
                      <a:endParaRPr lang="el-GR" sz="1100" dirty="0"/>
                    </a:p>
                  </a:txBody>
                  <a:tcPr/>
                </a:tc>
                <a:tc>
                  <a:txBody>
                    <a:bodyPr/>
                    <a:lstStyle/>
                    <a:p>
                      <a:r>
                        <a:rPr lang="el-GR" sz="1000" dirty="0" smtClean="0"/>
                        <a:t>Εμφανές ενδιαφέρον για τα εν γένει ζητήματα της σχολικής μονάδας. Ενεργή συμμετοχή στην καθημερινότητα εν γένει της σχολικής ζωής. Μερική εμπλοκή σε διαδικασίες και δράσεις συλλογικού προγραμματισμού και εσωτερικής αξιολόγησης της σχολικής μονάδας.  Επαρκής διεκπεραίωση υπηρεσιακών εργασιών που του ανατίθενται από τη Διεύθυνση του σχολείου. Ικανοποιητική συμβολή στην επίλυση προβλημάτων που άπτονται της καθημερινής σχολικής ζωής. </a:t>
                      </a:r>
                      <a:r>
                        <a:rPr lang="el-GR" sz="1000" dirty="0" err="1" smtClean="0"/>
                        <a:t>Διεκπεραιωτική</a:t>
                      </a:r>
                      <a:r>
                        <a:rPr lang="el-GR" sz="1000" dirty="0" smtClean="0"/>
                        <a:t> εμπλοκή σε δράσεις εσωτερικής αξιολόγησης της σχολικής μονάδας. Επαρκής συμμετοχή στις διαδικασίες βελτίωσης της λειτουργίας της σχολικής μονάδας. </a:t>
                      </a:r>
                      <a:endParaRPr lang="el-GR" sz="1000" dirty="0"/>
                    </a:p>
                  </a:txBody>
                  <a:tcPr/>
                </a:tc>
                <a:tc>
                  <a:txBody>
                    <a:bodyPr/>
                    <a:lstStyle/>
                    <a:p>
                      <a:r>
                        <a:rPr lang="el-GR" sz="1000" dirty="0" smtClean="0"/>
                        <a:t>Επιπλέον προηγούμενης βαθμίδας: Ενεργός εμπλοκή σε διαδικασίες και δράσεις συλλογικού προγραμματισμού και εσωτερικής αξιολόγησης της σχολικής μονάδας. Ουσιαστική συμβολή στην καθημερινότητα της σχολικής ζωής. Αυξημένη ικανότητα επίλυσης προβλημάτων που ανακύπτουν στη σχολική μονάδα. Ουσιαστική συμμετοχή στις διαδικασίες βελτίωσης της λειτουργίας της σχολικής μονάδας</a:t>
                      </a:r>
                      <a:r>
                        <a:rPr lang="el-GR" dirty="0" smtClean="0"/>
                        <a:t>. </a:t>
                      </a:r>
                      <a:endParaRPr lang="el-GR" dirty="0"/>
                    </a:p>
                  </a:txBody>
                  <a:tcPr/>
                </a:tc>
                <a:tc>
                  <a:txBody>
                    <a:bodyPr/>
                    <a:lstStyle/>
                    <a:p>
                      <a:r>
                        <a:rPr lang="el-GR" sz="1000" dirty="0" smtClean="0"/>
                        <a:t>Επιπλέον προηγούμενης βαθμίδας:  Ανάληψη πρωτοβουλιών και συντονισμός δράσεων που συμβάλλουν στη διαρκή αναβάθμιση της λειτουργίας της σχολικής μονάδας.  Πρωτοβουλία και συντονισμός δράσεων για τη λειτουργία της σχολικής μονάδας ως επαγγελματικής  κοινότητας μάθησης.  Συμμετοχή σε «ομάδες επαγγελματικής ανάπτυξης» στο πλαίσιο της υλοποίησης δράσεων βελτίωσης του σχολείου, σύμφωνα με το άρθρο 47 του ν. 4547/2018 (Α΄ 102) </a:t>
                      </a:r>
                      <a:endParaRPr lang="el-GR" sz="1000"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smtClean="0"/>
              <a:t>ΠΕΔΙΟ Β</a:t>
            </a:r>
            <a:endParaRPr lang="el-GR" dirty="0"/>
          </a:p>
        </p:txBody>
      </p:sp>
      <p:sp>
        <p:nvSpPr>
          <p:cNvPr id="3" name="2 - Θέση περιεχομένου"/>
          <p:cNvSpPr>
            <a:spLocks noGrp="1"/>
          </p:cNvSpPr>
          <p:nvPr>
            <p:ph sz="quarter" idx="1"/>
          </p:nvPr>
        </p:nvSpPr>
        <p:spPr/>
        <p:txBody>
          <a:bodyPr>
            <a:normAutofit/>
          </a:bodyPr>
          <a:lstStyle/>
          <a:p>
            <a:pPr>
              <a:buNone/>
            </a:pPr>
            <a:r>
              <a:rPr lang="el-GR" dirty="0" smtClean="0"/>
              <a:t>    </a:t>
            </a:r>
            <a:r>
              <a:rPr lang="el-GR" b="1" dirty="0" smtClean="0"/>
              <a:t>γ</a:t>
            </a:r>
            <a:r>
              <a:rPr lang="el-GR" b="1" dirty="0"/>
              <a:t>) Συνεργασία με τους συναδέλφους:</a:t>
            </a:r>
            <a:r>
              <a:rPr lang="el-GR" dirty="0"/>
              <a:t> Αξιολογείται η συνεργασία με τον Διευθυντή και τους συναδέλφους, για τον προγραμματισμό των δράσεων του σχολείου, για τον σχεδιασμό του διδακτικού έργου, καθώς και για τη λειτουργία της σχολικής μονάδας γενικότερα.</a:t>
            </a:r>
            <a:r>
              <a:rPr lang="el-GR" dirty="0" smtClean="0"/>
              <a:t/>
            </a:r>
            <a:br>
              <a:rPr lang="el-GR" dirty="0" smtClean="0"/>
            </a:br>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err="1" smtClean="0"/>
              <a:t>Πεδιο</a:t>
            </a:r>
            <a:r>
              <a:rPr lang="el-GR" sz="3200" b="1" dirty="0" smtClean="0"/>
              <a:t> β</a:t>
            </a:r>
            <a:r>
              <a:rPr lang="el-GR" sz="2800" b="1" dirty="0" smtClean="0"/>
              <a:t>:  γ) Συνεργασία με </a:t>
            </a:r>
            <a:r>
              <a:rPr lang="el-GR" sz="2800" b="1" dirty="0" err="1" smtClean="0"/>
              <a:t>τουσ</a:t>
            </a:r>
            <a:r>
              <a:rPr lang="el-GR" sz="2800" b="1" dirty="0" smtClean="0"/>
              <a:t> </a:t>
            </a:r>
            <a:r>
              <a:rPr lang="el-GR" sz="2800" b="1" dirty="0" err="1" smtClean="0"/>
              <a:t>συναδέλφουσ</a:t>
            </a:r>
            <a:r>
              <a:rPr lang="el-GR" sz="2800" b="1" dirty="0" smtClean="0"/>
              <a:t>:</a:t>
            </a:r>
            <a:endParaRPr lang="el-GR" sz="2800" dirty="0"/>
          </a:p>
        </p:txBody>
      </p:sp>
      <p:graphicFrame>
        <p:nvGraphicFramePr>
          <p:cNvPr id="4" name="3 - Θέση περιεχομένου"/>
          <p:cNvGraphicFramePr>
            <a:graphicFrameLocks noGrp="1"/>
          </p:cNvGraphicFramePr>
          <p:nvPr>
            <p:ph sz="quarter" idx="1"/>
          </p:nvPr>
        </p:nvGraphicFramePr>
        <p:xfrm>
          <a:off x="457200" y="1600200"/>
          <a:ext cx="7467600" cy="4541520"/>
        </p:xfrm>
        <a:graphic>
          <a:graphicData uri="http://schemas.openxmlformats.org/drawingml/2006/table">
            <a:tbl>
              <a:tblPr firstRow="1" bandRow="1">
                <a:tableStyleId>{5C22544A-7EE6-4342-B048-85BDC9FD1C3A}</a:tableStyleId>
              </a:tblPr>
              <a:tblGrid>
                <a:gridCol w="1971660"/>
                <a:gridCol w="1928826"/>
                <a:gridCol w="1700214"/>
                <a:gridCol w="1866900"/>
              </a:tblGrid>
              <a:tr h="370840">
                <a:tc>
                  <a:txBody>
                    <a:bodyPr/>
                    <a:lstStyle/>
                    <a:p>
                      <a:r>
                        <a:rPr lang="el-GR" dirty="0" smtClean="0"/>
                        <a:t>Μη ικανοποιητικό</a:t>
                      </a:r>
                      <a:endParaRPr lang="el-GR" dirty="0"/>
                    </a:p>
                  </a:txBody>
                  <a:tcPr/>
                </a:tc>
                <a:tc>
                  <a:txBody>
                    <a:bodyPr/>
                    <a:lstStyle/>
                    <a:p>
                      <a:r>
                        <a:rPr lang="el-GR" dirty="0" smtClean="0"/>
                        <a:t>Ικανοποιητικό </a:t>
                      </a:r>
                      <a:endParaRPr lang="el-GR" dirty="0"/>
                    </a:p>
                  </a:txBody>
                  <a:tcPr/>
                </a:tc>
                <a:tc>
                  <a:txBody>
                    <a:bodyPr/>
                    <a:lstStyle/>
                    <a:p>
                      <a:r>
                        <a:rPr lang="el-GR" dirty="0" smtClean="0"/>
                        <a:t>Πολύ καλό</a:t>
                      </a:r>
                      <a:endParaRPr lang="el-GR" dirty="0"/>
                    </a:p>
                  </a:txBody>
                  <a:tcPr/>
                </a:tc>
                <a:tc>
                  <a:txBody>
                    <a:bodyPr/>
                    <a:lstStyle/>
                    <a:p>
                      <a:r>
                        <a:rPr lang="el-GR" dirty="0" smtClean="0"/>
                        <a:t>Εξαιρετικό </a:t>
                      </a:r>
                      <a:endParaRPr lang="el-GR" dirty="0"/>
                    </a:p>
                  </a:txBody>
                  <a:tcPr/>
                </a:tc>
              </a:tr>
              <a:tr h="370840">
                <a:tc>
                  <a:txBody>
                    <a:bodyPr/>
                    <a:lstStyle/>
                    <a:p>
                      <a:pPr>
                        <a:buFont typeface="Wingdings" pitchFamily="2" charset="2"/>
                        <a:buChar char="Ø"/>
                      </a:pPr>
                      <a:r>
                        <a:rPr lang="el-GR" sz="1200" dirty="0" smtClean="0"/>
                        <a:t>Ελλιπής συνεργασία με τη Διεύθυνση και ασυνέπεια σε υποχρεώσεις που αναλαμβάνει. </a:t>
                      </a:r>
                    </a:p>
                    <a:p>
                      <a:pPr>
                        <a:buFont typeface="Wingdings" pitchFamily="2" charset="2"/>
                        <a:buChar char="Ø"/>
                      </a:pPr>
                      <a:r>
                        <a:rPr lang="el-GR" sz="1200" dirty="0" smtClean="0"/>
                        <a:t>Περιορισμένη συνεργασία με συναδέλφους κυρίως σε θέματα που απαιτούν ιδιαίτερη ενασχόληση. </a:t>
                      </a:r>
                    </a:p>
                    <a:p>
                      <a:pPr>
                        <a:buFont typeface="Wingdings" pitchFamily="2" charset="2"/>
                        <a:buChar char="Ø"/>
                      </a:pPr>
                      <a:r>
                        <a:rPr lang="el-GR" sz="1200" dirty="0" smtClean="0"/>
                        <a:t>Ανεπαρκής συμμετοχή στη γενικότερη λειτουργία του σχολείου. </a:t>
                      </a:r>
                      <a:endParaRPr lang="el-GR" sz="1200" dirty="0"/>
                    </a:p>
                  </a:txBody>
                  <a:tcPr/>
                </a:tc>
                <a:tc>
                  <a:txBody>
                    <a:bodyPr/>
                    <a:lstStyle/>
                    <a:p>
                      <a:pPr>
                        <a:buFont typeface="Wingdings" pitchFamily="2" charset="2"/>
                        <a:buChar char="Ø"/>
                      </a:pPr>
                      <a:r>
                        <a:rPr lang="el-GR" sz="1200" dirty="0" smtClean="0"/>
                        <a:t>Ικανοποιητική  συνεργασία με τη Διεύθυνση για τον προγραμματισμό των δράσεων του σχολείου και τη λειτουργία της σχολικής μονάδας.  </a:t>
                      </a:r>
                    </a:p>
                    <a:p>
                      <a:pPr>
                        <a:buFont typeface="Wingdings" pitchFamily="2" charset="2"/>
                        <a:buChar char="Ø"/>
                      </a:pPr>
                      <a:r>
                        <a:rPr lang="el-GR" sz="1200" dirty="0" smtClean="0"/>
                        <a:t>Επαρκής  συνεργασία με συναδέλφους για τον σχεδιασμό του διδακτικού έργου και  τον προγραμματισμό δράσεων του σχολείου. </a:t>
                      </a:r>
                      <a:endParaRPr lang="el-GR" sz="1200" dirty="0"/>
                    </a:p>
                  </a:txBody>
                  <a:tcPr/>
                </a:tc>
                <a:tc>
                  <a:txBody>
                    <a:bodyPr/>
                    <a:lstStyle/>
                    <a:p>
                      <a:r>
                        <a:rPr lang="el-GR" sz="1000" dirty="0" smtClean="0"/>
                        <a:t>Επιπλέον προηγούμενης βαθμίδας:</a:t>
                      </a:r>
                    </a:p>
                    <a:p>
                      <a:pPr>
                        <a:buFont typeface="Wingdings" pitchFamily="2" charset="2"/>
                        <a:buChar char="Ø"/>
                      </a:pPr>
                      <a:r>
                        <a:rPr lang="el-GR" sz="1000" dirty="0" smtClean="0"/>
                        <a:t> Ουσιαστική συνεργασία με τη  Διεύθυνση για τον προγραμματισμό των δράσεων του σχολείου και τη λειτουργία της σχολικής μονάδας. </a:t>
                      </a:r>
                    </a:p>
                    <a:p>
                      <a:pPr>
                        <a:buFont typeface="Wingdings" pitchFamily="2" charset="2"/>
                        <a:buChar char="Ø"/>
                      </a:pPr>
                      <a:r>
                        <a:rPr lang="el-GR" sz="1000" dirty="0" smtClean="0"/>
                        <a:t>Συστηματική συνεργασία με συναδέλφους για τον προγραμματισμό δράσεων του σχολείου. </a:t>
                      </a:r>
                    </a:p>
                    <a:p>
                      <a:pPr>
                        <a:buFont typeface="Wingdings" pitchFamily="2" charset="2"/>
                        <a:buChar char="Ø"/>
                      </a:pPr>
                      <a:r>
                        <a:rPr lang="el-GR" sz="1000" dirty="0" smtClean="0"/>
                        <a:t>Συνεργασία με συναδέλφους δομημένη σε αμοιβαία εκτίμηση και </a:t>
                      </a:r>
                      <a:r>
                        <a:rPr lang="el-GR" sz="1000" dirty="0" err="1" smtClean="0"/>
                        <a:t>αλληλο</a:t>
                      </a:r>
                      <a:r>
                        <a:rPr lang="el-GR" sz="1000" dirty="0" smtClean="0"/>
                        <a:t>-υποστήριξη και προσανατολισμένη στην οικοδόμηση  </a:t>
                      </a:r>
                      <a:r>
                        <a:rPr lang="el-GR" sz="1000" dirty="0" err="1" smtClean="0"/>
                        <a:t>συναντίληψης</a:t>
                      </a:r>
                      <a:r>
                        <a:rPr lang="el-GR" sz="1000" dirty="0" smtClean="0"/>
                        <a:t> σε θέματα προγραμματισμού, διδασκαλίας, μάθησης, αξιολόγησης και διαπαιδαγώγησης των μαθητών</a:t>
                      </a:r>
                      <a:endParaRPr lang="el-GR" dirty="0"/>
                    </a:p>
                  </a:txBody>
                  <a:tcPr/>
                </a:tc>
                <a:tc>
                  <a:txBody>
                    <a:bodyPr/>
                    <a:lstStyle/>
                    <a:p>
                      <a:r>
                        <a:rPr lang="el-GR" sz="1200" dirty="0" smtClean="0"/>
                        <a:t>Επιπλέον προηγούμενης βαθμίδας:  </a:t>
                      </a:r>
                    </a:p>
                    <a:p>
                      <a:pPr>
                        <a:buFont typeface="Wingdings" pitchFamily="2" charset="2"/>
                        <a:buChar char="Ø"/>
                      </a:pPr>
                      <a:r>
                        <a:rPr lang="el-GR" sz="1200" dirty="0" smtClean="0"/>
                        <a:t>Ανάληψη πρωτοβουλιών και </a:t>
                      </a:r>
                      <a:r>
                        <a:rPr lang="el-GR" sz="1200" dirty="0" err="1" smtClean="0"/>
                        <a:t>συνδιαμόρφωση</a:t>
                      </a:r>
                      <a:r>
                        <a:rPr lang="el-GR" sz="1200" dirty="0" smtClean="0"/>
                        <a:t> πλαισίου συνεργασίας τόσο με τη Διεύθυνση του σχολείου, όσο και με  συναδέλφους σε  ζητήματα ενίσχυσης του συλλογικού επαγγελματισμού στο σχολείου.  </a:t>
                      </a:r>
                    </a:p>
                    <a:p>
                      <a:pPr>
                        <a:buFont typeface="Wingdings" pitchFamily="2" charset="2"/>
                        <a:buChar char="Ø"/>
                      </a:pPr>
                      <a:r>
                        <a:rPr lang="el-GR" sz="1200" dirty="0" smtClean="0"/>
                        <a:t>Συμβολή στη σύνθεση διαφορετικών απόψεων στο πλαίσιο λειτουργίας του σχολείου. </a:t>
                      </a:r>
                      <a:endParaRPr lang="el-GR" sz="1200"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sz="3200" b="1" dirty="0" smtClean="0"/>
              <a:t>ΑΞΙΟΛΟΓΗΣΗ ΕΚΠΑΙΔΕΥΤΙΚΩΝ</a:t>
            </a:r>
            <a:endParaRPr lang="el-GR" dirty="0"/>
          </a:p>
        </p:txBody>
      </p:sp>
      <p:sp>
        <p:nvSpPr>
          <p:cNvPr id="3" name="2 - Θέση περιεχομένου"/>
          <p:cNvSpPr>
            <a:spLocks noGrp="1"/>
          </p:cNvSpPr>
          <p:nvPr>
            <p:ph sz="quarter" idx="1"/>
          </p:nvPr>
        </p:nvSpPr>
        <p:spPr/>
        <p:txBody>
          <a:bodyPr/>
          <a:lstStyle/>
          <a:p>
            <a:pPr algn="ctr">
              <a:buNone/>
            </a:pPr>
            <a:r>
              <a:rPr lang="el-GR" dirty="0" smtClean="0"/>
              <a:t>   </a:t>
            </a:r>
            <a:r>
              <a:rPr lang="el-GR" sz="2800" dirty="0" smtClean="0"/>
              <a:t>ΝΟΜΟΘΕΣΙΑ:</a:t>
            </a:r>
          </a:p>
          <a:p>
            <a:pPr algn="ctr">
              <a:buNone/>
            </a:pPr>
            <a:r>
              <a:rPr lang="el-GR" sz="2800" dirty="0" smtClean="0"/>
              <a:t> </a:t>
            </a:r>
          </a:p>
          <a:p>
            <a:r>
              <a:rPr lang="el-GR" sz="2800" dirty="0" smtClean="0"/>
              <a:t>ν.4823/2021 (ΦΕΚ 136/3-8-2021)</a:t>
            </a:r>
          </a:p>
          <a:p>
            <a:r>
              <a:rPr lang="el-GR" sz="2800" dirty="0" smtClean="0"/>
              <a:t>Κ.Υ.Α 9950/ΓΔ5/2023 (ΦΕΚ 388/27-1-2023)</a:t>
            </a:r>
          </a:p>
          <a:p>
            <a:r>
              <a:rPr lang="el-GR" sz="2800" dirty="0" smtClean="0"/>
              <a:t>Κ.Υ.Α 12980/Ε3/3.2.2023 (Β΄ 602)</a:t>
            </a:r>
          </a:p>
          <a:p>
            <a:r>
              <a:rPr lang="el-GR" sz="2800" dirty="0" smtClean="0"/>
              <a:t>118991/ΓΔ5/23-10-2023 (ΑΔΑ: ΨΓΨΙ46ΝΚΠΔ-Μ8Λ) εγκύκλιος</a:t>
            </a:r>
          </a:p>
          <a:p>
            <a:r>
              <a:rPr lang="el-GR" sz="2800" dirty="0" smtClean="0"/>
              <a:t>5302/ΓΔ5/17-1-2024 (ΑΔΑ: 6Υ2Ζ46ΝΚΠΔ-Ζ8Ε) εγκύκλιος</a:t>
            </a:r>
          </a:p>
          <a:p>
            <a:endParaRPr lang="el-GR"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smtClean="0"/>
              <a:t>ΠΕΔΙΟ Β</a:t>
            </a:r>
            <a:endParaRPr lang="el-GR" dirty="0"/>
          </a:p>
        </p:txBody>
      </p:sp>
      <p:sp>
        <p:nvSpPr>
          <p:cNvPr id="3" name="2 - Θέση περιεχομένου"/>
          <p:cNvSpPr>
            <a:spLocks noGrp="1"/>
          </p:cNvSpPr>
          <p:nvPr>
            <p:ph sz="quarter" idx="1"/>
          </p:nvPr>
        </p:nvSpPr>
        <p:spPr/>
        <p:txBody>
          <a:bodyPr>
            <a:normAutofit/>
          </a:bodyPr>
          <a:lstStyle/>
          <a:p>
            <a:pPr>
              <a:buNone/>
            </a:pPr>
            <a:r>
              <a:rPr lang="el-GR" dirty="0" smtClean="0"/>
              <a:t>   </a:t>
            </a:r>
            <a:r>
              <a:rPr lang="el-GR" b="1" dirty="0" smtClean="0"/>
              <a:t>δ</a:t>
            </a:r>
            <a:r>
              <a:rPr lang="el-GR" b="1" dirty="0"/>
              <a:t>) Επικοινωνία και συνεργασία με γονείς και φορείς: </a:t>
            </a:r>
            <a:endParaRPr lang="el-GR" b="1" dirty="0" smtClean="0"/>
          </a:p>
          <a:p>
            <a:r>
              <a:rPr lang="el-GR" dirty="0" smtClean="0"/>
              <a:t>Αξιολογούνται </a:t>
            </a:r>
            <a:r>
              <a:rPr lang="el-GR" dirty="0"/>
              <a:t>η συνεργασία του εκπαιδευτικού με τους γονείς ή κηδεμόνες και την κοινότητα προς όφελος των μαθητών, η έγκαιρη και έγκυρη ενημέρωση των γονέων ή κηδεμόνων για την πρόοδο των μαθητών.</a:t>
            </a:r>
            <a:r>
              <a:rPr lang="el-GR" dirty="0" smtClean="0"/>
              <a:t/>
            </a:r>
            <a:br>
              <a:rPr lang="el-GR" dirty="0" smtClean="0"/>
            </a:br>
            <a:endParaRPr lang="el-G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δ) Επικοινωνία και συνεργασία με </a:t>
            </a:r>
            <a:r>
              <a:rPr lang="el-GR" b="1" dirty="0" err="1" smtClean="0"/>
              <a:t>γονείσ</a:t>
            </a:r>
            <a:r>
              <a:rPr lang="el-GR" b="1" dirty="0" smtClean="0"/>
              <a:t> </a:t>
            </a:r>
            <a:r>
              <a:rPr lang="el-GR" b="1" dirty="0" smtClean="0"/>
              <a:t>και </a:t>
            </a:r>
            <a:r>
              <a:rPr lang="el-GR" b="1" dirty="0" err="1" smtClean="0"/>
              <a:t>φορείσ</a:t>
            </a:r>
            <a:r>
              <a:rPr lang="el-GR" b="1" dirty="0" smtClean="0"/>
              <a:t>:</a:t>
            </a:r>
            <a:endParaRPr lang="el-GR" dirty="0"/>
          </a:p>
        </p:txBody>
      </p:sp>
      <p:graphicFrame>
        <p:nvGraphicFramePr>
          <p:cNvPr id="4" name="3 - Θέση περιεχομένου"/>
          <p:cNvGraphicFramePr>
            <a:graphicFrameLocks noGrp="1"/>
          </p:cNvGraphicFramePr>
          <p:nvPr>
            <p:ph sz="quarter" idx="1"/>
          </p:nvPr>
        </p:nvGraphicFramePr>
        <p:xfrm>
          <a:off x="457200" y="1600200"/>
          <a:ext cx="7467600" cy="4206240"/>
        </p:xfrm>
        <a:graphic>
          <a:graphicData uri="http://schemas.openxmlformats.org/drawingml/2006/table">
            <a:tbl>
              <a:tblPr firstRow="1" bandRow="1">
                <a:tableStyleId>{5C22544A-7EE6-4342-B048-85BDC9FD1C3A}</a:tableStyleId>
              </a:tblPr>
              <a:tblGrid>
                <a:gridCol w="1971660"/>
                <a:gridCol w="1928826"/>
                <a:gridCol w="1700214"/>
                <a:gridCol w="1866900"/>
              </a:tblGrid>
              <a:tr h="370840">
                <a:tc>
                  <a:txBody>
                    <a:bodyPr/>
                    <a:lstStyle/>
                    <a:p>
                      <a:r>
                        <a:rPr lang="el-GR" dirty="0" smtClean="0"/>
                        <a:t>Μη ικανοποιητικό</a:t>
                      </a:r>
                      <a:endParaRPr lang="el-GR" dirty="0"/>
                    </a:p>
                  </a:txBody>
                  <a:tcPr/>
                </a:tc>
                <a:tc>
                  <a:txBody>
                    <a:bodyPr/>
                    <a:lstStyle/>
                    <a:p>
                      <a:r>
                        <a:rPr lang="el-GR" dirty="0" smtClean="0"/>
                        <a:t>Ικανοποιητικό </a:t>
                      </a:r>
                      <a:endParaRPr lang="el-GR" dirty="0"/>
                    </a:p>
                  </a:txBody>
                  <a:tcPr/>
                </a:tc>
                <a:tc>
                  <a:txBody>
                    <a:bodyPr/>
                    <a:lstStyle/>
                    <a:p>
                      <a:r>
                        <a:rPr lang="el-GR" dirty="0" smtClean="0"/>
                        <a:t>Πολύ καλό</a:t>
                      </a:r>
                      <a:endParaRPr lang="el-GR" dirty="0"/>
                    </a:p>
                  </a:txBody>
                  <a:tcPr/>
                </a:tc>
                <a:tc>
                  <a:txBody>
                    <a:bodyPr/>
                    <a:lstStyle/>
                    <a:p>
                      <a:r>
                        <a:rPr lang="el-GR" dirty="0" smtClean="0"/>
                        <a:t>Εξαιρετικό </a:t>
                      </a:r>
                      <a:endParaRPr lang="el-GR" dirty="0"/>
                    </a:p>
                  </a:txBody>
                  <a:tcPr/>
                </a:tc>
              </a:tr>
              <a:tr h="370840">
                <a:tc>
                  <a:txBody>
                    <a:bodyPr/>
                    <a:lstStyle/>
                    <a:p>
                      <a:pPr>
                        <a:buFont typeface="Wingdings" pitchFamily="2" charset="2"/>
                        <a:buChar char="Ø"/>
                      </a:pPr>
                      <a:r>
                        <a:rPr lang="el-GR" sz="1200" dirty="0" smtClean="0"/>
                        <a:t>Ελλιπής επικοινωνία και συνεργασία με γονείς ή κηδεμόνες μαθητών. </a:t>
                      </a:r>
                    </a:p>
                    <a:p>
                      <a:pPr>
                        <a:buFont typeface="Wingdings" pitchFamily="2" charset="2"/>
                        <a:buChar char="Ø"/>
                      </a:pPr>
                      <a:r>
                        <a:rPr lang="el-GR" sz="1200" dirty="0" smtClean="0"/>
                        <a:t>Ελλιπής συνεργασία με την ευρύτερη κοινότητα. </a:t>
                      </a:r>
                      <a:endParaRPr lang="el-GR" sz="1200" dirty="0"/>
                    </a:p>
                  </a:txBody>
                  <a:tcPr/>
                </a:tc>
                <a:tc>
                  <a:txBody>
                    <a:bodyPr/>
                    <a:lstStyle/>
                    <a:p>
                      <a:pPr>
                        <a:buFont typeface="Wingdings" pitchFamily="2" charset="2"/>
                        <a:buChar char="Ø"/>
                      </a:pPr>
                      <a:r>
                        <a:rPr lang="el-GR" sz="1200" dirty="0" smtClean="0"/>
                        <a:t>Επικοινωνία του εκπαιδευτικού με γονείς ή κηδεμόνες στο πλαίσιο των συναντήσεων ενημέρωσης που έχει ορίσει το σχολείο, αλλά σχετικά περιορισμένη στο περιεχόμενό της. </a:t>
                      </a:r>
                    </a:p>
                    <a:p>
                      <a:pPr>
                        <a:buFont typeface="Wingdings" pitchFamily="2" charset="2"/>
                        <a:buChar char="Ø"/>
                      </a:pPr>
                      <a:r>
                        <a:rPr lang="el-GR" sz="1200" dirty="0" smtClean="0"/>
                        <a:t>Ικανοποιητική συνεργασία με την ευρύτερη κοινότητα προς όφελος της προόδου των μαθητών.</a:t>
                      </a:r>
                      <a:endParaRPr lang="el-GR" sz="1200" dirty="0"/>
                    </a:p>
                  </a:txBody>
                  <a:tcPr/>
                </a:tc>
                <a:tc>
                  <a:txBody>
                    <a:bodyPr/>
                    <a:lstStyle/>
                    <a:p>
                      <a:r>
                        <a:rPr lang="el-GR" sz="1200" dirty="0" smtClean="0"/>
                        <a:t>Επιπλέον προηγούμενης βαθμίδας:  </a:t>
                      </a:r>
                    </a:p>
                    <a:p>
                      <a:pPr>
                        <a:buFont typeface="Wingdings" pitchFamily="2" charset="2"/>
                        <a:buChar char="Ø"/>
                      </a:pPr>
                      <a:r>
                        <a:rPr lang="el-GR" sz="1200" dirty="0" smtClean="0"/>
                        <a:t>Οριοθέτηση δομημένης διαδικασίας προφορικής ή και γραπτής επικοινωνίας  με συγκεκριμένους γονείς στο πλαίσιο της ενημέρωσης και συνεργασίας για πρόληψη ή επίλυση εξειδικευμένων  προβλημάτων σχετικών με το υποστηρικτικό έργο. </a:t>
                      </a:r>
                      <a:endParaRPr lang="el-GR" sz="1200" dirty="0"/>
                    </a:p>
                  </a:txBody>
                  <a:tcPr/>
                </a:tc>
                <a:tc>
                  <a:txBody>
                    <a:bodyPr/>
                    <a:lstStyle/>
                    <a:p>
                      <a:r>
                        <a:rPr lang="el-GR" sz="1200" dirty="0" smtClean="0"/>
                        <a:t>Επιπλέον προηγούμενης βαθμίδας:  </a:t>
                      </a:r>
                    </a:p>
                    <a:p>
                      <a:pPr>
                        <a:buFont typeface="Wingdings" pitchFamily="2" charset="2"/>
                        <a:buChar char="Ø"/>
                      </a:pPr>
                      <a:r>
                        <a:rPr lang="el-GR" sz="1200" dirty="0" smtClean="0"/>
                        <a:t> Βέλτιστη διευθέτηση του διαθέσιμου χρόνου για όσο το δυνατόν πιο εποικοδομητική  επικοινωνία με τους γονείς. </a:t>
                      </a:r>
                    </a:p>
                    <a:p>
                      <a:pPr>
                        <a:buFont typeface="Wingdings" pitchFamily="2" charset="2"/>
                        <a:buChar char="Ø"/>
                      </a:pPr>
                      <a:r>
                        <a:rPr lang="el-GR" sz="1200" dirty="0" smtClean="0"/>
                        <a:t>Εξατομικευμένη και κατ’ ιδίαν επικοινωνία με γονείς ή κηδεμόνες για την ενημέρωσή τους, την καθοδήγησή τους και τη μεταξύ τους συνεργασία  προς όφελος των μαθητών με ανάγκη ειδικής φροντίδας. </a:t>
                      </a:r>
                      <a:endParaRPr lang="el-GR" sz="1200"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smtClean="0"/>
              <a:t>ΗΛΕΚΤΡΟΝΙΚΟΣ ΦΑΚΕΛΛΟΣ</a:t>
            </a:r>
            <a:endParaRPr lang="el-GR" b="1" dirty="0"/>
          </a:p>
        </p:txBody>
      </p:sp>
      <p:sp>
        <p:nvSpPr>
          <p:cNvPr id="3" name="2 - Θέση περιεχομένου"/>
          <p:cNvSpPr>
            <a:spLocks noGrp="1"/>
          </p:cNvSpPr>
          <p:nvPr>
            <p:ph sz="quarter" idx="1"/>
          </p:nvPr>
        </p:nvSpPr>
        <p:spPr/>
        <p:txBody>
          <a:bodyPr>
            <a:normAutofit/>
          </a:bodyPr>
          <a:lstStyle/>
          <a:p>
            <a:pPr>
              <a:buNone/>
            </a:pPr>
            <a:r>
              <a:rPr lang="el-GR" dirty="0" smtClean="0"/>
              <a:t>    </a:t>
            </a:r>
            <a:r>
              <a:rPr lang="el-GR" b="1" dirty="0" smtClean="0"/>
              <a:t>Καταχώριση </a:t>
            </a:r>
            <a:r>
              <a:rPr lang="el-GR" b="1" dirty="0"/>
              <a:t>από τους αξιολογούμενους στοιχείων σε ηλεκτρονικό </a:t>
            </a:r>
            <a:r>
              <a:rPr lang="el-GR" b="1" dirty="0" smtClean="0"/>
              <a:t>φάκελο:</a:t>
            </a:r>
          </a:p>
          <a:p>
            <a:r>
              <a:rPr lang="en-US" dirty="0" smtClean="0"/>
              <a:t> </a:t>
            </a:r>
            <a:r>
              <a:rPr lang="en-US" b="1" dirty="0" smtClean="0">
                <a:hlinkClick r:id="rId2"/>
              </a:rPr>
              <a:t>https://axiologisi-minedu.gov.gr/ </a:t>
            </a:r>
            <a:endParaRPr lang="el-GR" dirty="0" smtClean="0"/>
          </a:p>
          <a:p>
            <a:r>
              <a:rPr lang="el-GR" dirty="0" smtClean="0"/>
              <a:t>Κάθε </a:t>
            </a:r>
            <a:r>
              <a:rPr lang="el-GR" dirty="0"/>
              <a:t>εκπαιδευτικός ή μέλος του Ειδικού Εκπαιδευτικού Προσωπικού (Ε.Ε.Π.) ή του Ειδικού Βοηθητικού Προσωπικού (Ε.Β.Π.) δύναται να καταχωρίζει σε ηλεκτρονικό φάκελο, στην ειδική ψηφιακή εφαρμογή του άρθρου 81 του ν. 4823/2021 (Α’ 136), τις ακόλουθες, μεταξύ άλλων, πληροφορίες:</a:t>
            </a:r>
            <a:r>
              <a:rPr lang="el-GR" dirty="0" smtClean="0"/>
              <a:t/>
            </a:r>
            <a:br>
              <a:rPr lang="el-GR" dirty="0" smtClean="0"/>
            </a:br>
            <a:endParaRPr lang="el-G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b="1" dirty="0" smtClean="0"/>
              <a:t>ΗΛΕΚΤΡΟΝΙΚΟΣ ΦΑΚΕΛΛΟΣ</a:t>
            </a:r>
            <a:br>
              <a:rPr lang="el-GR" b="1" dirty="0" smtClean="0"/>
            </a:br>
            <a:r>
              <a:rPr lang="el-GR" b="1" dirty="0" smtClean="0">
                <a:solidFill>
                  <a:srgbClr val="00B0F0"/>
                </a:solidFill>
              </a:rPr>
              <a:t>ΚΑΤΑΧΩΡΟΥΝΤΑΙ</a:t>
            </a:r>
            <a:endParaRPr lang="el-GR" b="1" dirty="0">
              <a:solidFill>
                <a:srgbClr val="00B0F0"/>
              </a:solidFill>
            </a:endParaRPr>
          </a:p>
        </p:txBody>
      </p:sp>
      <p:sp>
        <p:nvSpPr>
          <p:cNvPr id="3" name="2 - Θέση περιεχομένου"/>
          <p:cNvSpPr>
            <a:spLocks noGrp="1"/>
          </p:cNvSpPr>
          <p:nvPr>
            <p:ph sz="quarter" idx="1"/>
          </p:nvPr>
        </p:nvSpPr>
        <p:spPr/>
        <p:txBody>
          <a:bodyPr>
            <a:normAutofit fontScale="92500"/>
          </a:bodyPr>
          <a:lstStyle/>
          <a:p>
            <a:pPr>
              <a:buNone/>
            </a:pPr>
            <a:r>
              <a:rPr lang="el-GR" b="1" dirty="0" smtClean="0"/>
              <a:t>    α</a:t>
            </a:r>
            <a:r>
              <a:rPr lang="el-GR" b="1" dirty="0"/>
              <a:t>) Σπουδές, γνώσεις ξένων γλωσσών και Τεχνολογιών Πληροφορικής και Επικοινωνιών (Τ.Π.Ε.): </a:t>
            </a:r>
            <a:endParaRPr lang="el-GR" b="1" dirty="0" smtClean="0"/>
          </a:p>
          <a:p>
            <a:r>
              <a:rPr lang="el-GR" dirty="0" smtClean="0"/>
              <a:t>αα</a:t>
            </a:r>
            <a:r>
              <a:rPr lang="el-GR" dirty="0"/>
              <a:t>) πτυχίο διορισμού, δεύτερο ή περισσότερα πτυχία </a:t>
            </a:r>
            <a:endParaRPr lang="el-GR" dirty="0" smtClean="0"/>
          </a:p>
          <a:p>
            <a:r>
              <a:rPr lang="el-GR" dirty="0" err="1" smtClean="0"/>
              <a:t>αβ</a:t>
            </a:r>
            <a:r>
              <a:rPr lang="el-GR" dirty="0"/>
              <a:t>) μεταπτυχιακό δίπλωμα, δεύτερο ή περισσότερα μεταπτυχιακά διπλώματα </a:t>
            </a:r>
            <a:endParaRPr lang="el-GR" dirty="0" smtClean="0"/>
          </a:p>
          <a:p>
            <a:r>
              <a:rPr lang="el-GR" dirty="0" err="1" smtClean="0"/>
              <a:t>αγ</a:t>
            </a:r>
            <a:r>
              <a:rPr lang="el-GR" dirty="0"/>
              <a:t>) διδακτορικό δίπλωμα, δεύτερο ή περισσότερα διδακτορικά </a:t>
            </a:r>
            <a:r>
              <a:rPr lang="el-GR" dirty="0" smtClean="0"/>
              <a:t>διπλώματα</a:t>
            </a:r>
          </a:p>
          <a:p>
            <a:r>
              <a:rPr lang="el-GR" dirty="0" err="1"/>
              <a:t>αδ</a:t>
            </a:r>
            <a:r>
              <a:rPr lang="el-GR" dirty="0"/>
              <a:t>) τίτλους γνώσης ξένων γλωσσών ή επίπεδο γνώσης γλωσσομάθειας </a:t>
            </a:r>
            <a:endParaRPr lang="el-GR" dirty="0" smtClean="0"/>
          </a:p>
          <a:p>
            <a:r>
              <a:rPr lang="el-GR" dirty="0" err="1" smtClean="0"/>
              <a:t>αε</a:t>
            </a:r>
            <a:r>
              <a:rPr lang="el-GR" dirty="0"/>
              <a:t>) επίπεδο γνώσεων στην Τ.Π.Ε..</a:t>
            </a:r>
            <a:r>
              <a:rPr lang="el-GR" dirty="0" smtClean="0"/>
              <a:t/>
            </a:r>
            <a:br>
              <a:rPr lang="el-GR" dirty="0" smtClean="0"/>
            </a:br>
            <a:r>
              <a:rPr lang="el-GR" dirty="0" smtClean="0"/>
              <a:t/>
            </a:r>
            <a:br>
              <a:rPr lang="el-GR" dirty="0" smtClean="0"/>
            </a:br>
            <a:endParaRPr lang="el-G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b="1" dirty="0" smtClean="0"/>
              <a:t>ΗΛΕΚΤΡΟΝΙΚΟΣ ΦΑΚΕΛΛΟΣ</a:t>
            </a:r>
            <a:br>
              <a:rPr lang="el-GR" b="1" dirty="0" smtClean="0"/>
            </a:br>
            <a:r>
              <a:rPr lang="el-GR" b="1" dirty="0" smtClean="0">
                <a:solidFill>
                  <a:srgbClr val="00B0F0"/>
                </a:solidFill>
              </a:rPr>
              <a:t>ΚΑΤΑΧΩΡΟΥΝΤΑΙ</a:t>
            </a:r>
            <a:endParaRPr lang="el-GR" b="1" dirty="0"/>
          </a:p>
        </p:txBody>
      </p:sp>
      <p:sp>
        <p:nvSpPr>
          <p:cNvPr id="3" name="2 - Θέση περιεχομένου"/>
          <p:cNvSpPr>
            <a:spLocks noGrp="1"/>
          </p:cNvSpPr>
          <p:nvPr>
            <p:ph sz="quarter" idx="1"/>
          </p:nvPr>
        </p:nvSpPr>
        <p:spPr/>
        <p:txBody>
          <a:bodyPr>
            <a:normAutofit/>
          </a:bodyPr>
          <a:lstStyle/>
          <a:p>
            <a:pPr>
              <a:buNone/>
            </a:pPr>
            <a:r>
              <a:rPr lang="el-GR" dirty="0" smtClean="0"/>
              <a:t>    </a:t>
            </a:r>
            <a:r>
              <a:rPr lang="el-GR" b="1" dirty="0" smtClean="0"/>
              <a:t>β</a:t>
            </a:r>
            <a:r>
              <a:rPr lang="el-GR" b="1" dirty="0"/>
              <a:t>) Συγγραφικό έργο στην παιδαγωγική ή </a:t>
            </a:r>
            <a:r>
              <a:rPr lang="el-GR" b="1" dirty="0" smtClean="0"/>
              <a:t>διδακτική:</a:t>
            </a:r>
          </a:p>
          <a:p>
            <a:r>
              <a:rPr lang="el-GR" dirty="0" err="1" smtClean="0"/>
              <a:t>βα</a:t>
            </a:r>
            <a:r>
              <a:rPr lang="el-GR" dirty="0"/>
              <a:t>) βιβλία, τίτλος και Διεθνής Μοναδικός Αριθμός Βιβλίου (</a:t>
            </a:r>
            <a:r>
              <a:rPr lang="el-GR" dirty="0" err="1"/>
              <a:t>International</a:t>
            </a:r>
            <a:r>
              <a:rPr lang="el-GR" dirty="0"/>
              <a:t> Standard </a:t>
            </a:r>
            <a:r>
              <a:rPr lang="el-GR" dirty="0" err="1"/>
              <a:t>Book</a:t>
            </a:r>
            <a:r>
              <a:rPr lang="el-GR" dirty="0"/>
              <a:t> </a:t>
            </a:r>
            <a:r>
              <a:rPr lang="el-GR" dirty="0" err="1"/>
              <a:t>Number</a:t>
            </a:r>
            <a:r>
              <a:rPr lang="el-GR" dirty="0"/>
              <a:t> – ISBN), </a:t>
            </a:r>
            <a:r>
              <a:rPr lang="el-GR" dirty="0" err="1"/>
              <a:t>ββ</a:t>
            </a:r>
            <a:r>
              <a:rPr lang="el-GR" dirty="0"/>
              <a:t>) κεφάλαια σε συλλογικούς τόμους ή πρακτικά συνεδρίων, τίτλοι και ISBN, </a:t>
            </a:r>
            <a:endParaRPr lang="el-GR" dirty="0" smtClean="0"/>
          </a:p>
          <a:p>
            <a:r>
              <a:rPr lang="el-GR" dirty="0" err="1" smtClean="0"/>
              <a:t>βγ</a:t>
            </a:r>
            <a:r>
              <a:rPr lang="el-GR" dirty="0"/>
              <a:t>) βιβλία χωρίς ISBN. </a:t>
            </a:r>
            <a:endParaRPr lang="el-GR" dirty="0" smtClean="0"/>
          </a:p>
          <a:p>
            <a:r>
              <a:rPr lang="el-GR" dirty="0" err="1" smtClean="0"/>
              <a:t>βδ</a:t>
            </a:r>
            <a:r>
              <a:rPr lang="el-GR" dirty="0"/>
              <a:t>) άρθρα σε περιοδικά με κριτές, </a:t>
            </a:r>
            <a:endParaRPr lang="el-GR" dirty="0" smtClean="0"/>
          </a:p>
          <a:p>
            <a:r>
              <a:rPr lang="el-GR" dirty="0" err="1" smtClean="0"/>
              <a:t>βε</a:t>
            </a:r>
            <a:r>
              <a:rPr lang="el-GR" dirty="0" smtClean="0"/>
              <a:t>)άρθρα </a:t>
            </a:r>
            <a:r>
              <a:rPr lang="el-GR" dirty="0"/>
              <a:t>σε περιοδικά χωρίς κριτές ή σε ιστοσελίδες, </a:t>
            </a:r>
            <a:r>
              <a:rPr lang="el-GR" dirty="0" err="1"/>
              <a:t>βστ</a:t>
            </a:r>
            <a:r>
              <a:rPr lang="el-GR" dirty="0"/>
              <a:t>) λειτουργία ιστοσελίδας σχετικής με τη διδασκαλία και σχετικά με αυτή θέματα.</a:t>
            </a:r>
            <a:r>
              <a:rPr lang="el-GR" dirty="0" smtClean="0"/>
              <a:t/>
            </a:r>
            <a:br>
              <a:rPr lang="el-GR" dirty="0" smtClean="0"/>
            </a:br>
            <a:endParaRPr lang="el-G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b="1" dirty="0" smtClean="0"/>
              <a:t>ΗΛΕΚΤΡΟΝΙΚΟΣ ΦΑΚΕΛΛΟΣ</a:t>
            </a:r>
            <a:br>
              <a:rPr lang="el-GR" b="1" dirty="0" smtClean="0"/>
            </a:br>
            <a:r>
              <a:rPr lang="el-GR" b="1" dirty="0" smtClean="0">
                <a:solidFill>
                  <a:srgbClr val="00B0F0"/>
                </a:solidFill>
              </a:rPr>
              <a:t>ΚΑΤΑΧΩΡΟΥΝΤΑΙ</a:t>
            </a:r>
            <a:endParaRPr lang="el-GR" b="1" dirty="0"/>
          </a:p>
        </p:txBody>
      </p:sp>
      <p:sp>
        <p:nvSpPr>
          <p:cNvPr id="3" name="2 - Θέση περιεχομένου"/>
          <p:cNvSpPr>
            <a:spLocks noGrp="1"/>
          </p:cNvSpPr>
          <p:nvPr>
            <p:ph sz="quarter" idx="1"/>
          </p:nvPr>
        </p:nvSpPr>
        <p:spPr/>
        <p:txBody>
          <a:bodyPr>
            <a:normAutofit fontScale="85000" lnSpcReduction="20000"/>
          </a:bodyPr>
          <a:lstStyle/>
          <a:p>
            <a:pPr>
              <a:buNone/>
            </a:pPr>
            <a:r>
              <a:rPr lang="el-GR" dirty="0" smtClean="0"/>
              <a:t>γ</a:t>
            </a:r>
            <a:r>
              <a:rPr lang="el-GR" dirty="0"/>
              <a:t>) Σχετικά με την επιμορφωτική εμπειρία</a:t>
            </a:r>
            <a:r>
              <a:rPr lang="el-GR" dirty="0" smtClean="0"/>
              <a:t>:</a:t>
            </a:r>
          </a:p>
          <a:p>
            <a:pPr>
              <a:buNone/>
            </a:pPr>
            <a:r>
              <a:rPr lang="el-GR" dirty="0"/>
              <a:t>γα) ως επιμορφωτής, </a:t>
            </a:r>
            <a:endParaRPr lang="el-GR" dirty="0" smtClean="0"/>
          </a:p>
          <a:p>
            <a:pPr>
              <a:buNone/>
            </a:pPr>
            <a:r>
              <a:rPr lang="el-GR" dirty="0" err="1" smtClean="0"/>
              <a:t>γβ</a:t>
            </a:r>
            <a:r>
              <a:rPr lang="el-GR" dirty="0"/>
              <a:t>) ως </a:t>
            </a:r>
            <a:r>
              <a:rPr lang="el-GR" dirty="0" err="1"/>
              <a:t>επιμορφούμενος</a:t>
            </a:r>
            <a:r>
              <a:rPr lang="el-GR" dirty="0"/>
              <a:t>. </a:t>
            </a:r>
            <a:endParaRPr lang="el-GR" dirty="0" smtClean="0"/>
          </a:p>
          <a:p>
            <a:pPr>
              <a:buNone/>
            </a:pPr>
            <a:r>
              <a:rPr lang="el-GR" dirty="0" smtClean="0"/>
              <a:t>δ</a:t>
            </a:r>
            <a:r>
              <a:rPr lang="el-GR" dirty="0"/>
              <a:t>) Σχετικά με το παιδαγωγικό, διδακτικό ή υποστηρικτικό έργο του. </a:t>
            </a:r>
            <a:endParaRPr lang="el-GR" dirty="0" smtClean="0"/>
          </a:p>
          <a:p>
            <a:pPr>
              <a:buNone/>
            </a:pPr>
            <a:r>
              <a:rPr lang="el-GR" dirty="0" smtClean="0"/>
              <a:t>ε</a:t>
            </a:r>
            <a:r>
              <a:rPr lang="el-GR" dirty="0"/>
              <a:t>) Σχετικά με τη συμμετοχή σε ευρωπαϊκά και ερευνητικά προγράμματα</a:t>
            </a:r>
            <a:r>
              <a:rPr lang="el-GR" dirty="0" smtClean="0"/>
              <a:t>.</a:t>
            </a:r>
          </a:p>
          <a:p>
            <a:pPr>
              <a:buNone/>
            </a:pPr>
            <a:r>
              <a:rPr lang="el-GR" dirty="0"/>
              <a:t>στ) Σχετικά με ποικίλες δράσεις που συμβάλλουν στην ποιοτική αναβάθμιση του επιτελούμενου έργου και κάθε είδους δράσεις που συμβάλλουν στην ποιοτική αναβάθμιση του ρόλου του στην εκπαιδευτική και διδακτική διαδικασία, όπως αναφέρονται ιδίως στο άρθρο 47 του ν. 4547/2019 (Α’ 102) και τα άρθρα 92 και 93 του ν. 4823/2021. </a:t>
            </a:r>
            <a:endParaRPr lang="el-GR" dirty="0" smtClean="0"/>
          </a:p>
          <a:p>
            <a:pPr>
              <a:buNone/>
            </a:pPr>
            <a:r>
              <a:rPr lang="el-GR" dirty="0" smtClean="0"/>
              <a:t>ζ</a:t>
            </a:r>
            <a:r>
              <a:rPr lang="el-GR" dirty="0"/>
              <a:t>) Πρόσθετες πληροφορίες βιογραφικού σημειώματος.</a:t>
            </a:r>
            <a:r>
              <a:rPr lang="el-GR" dirty="0" smtClean="0"/>
              <a:t/>
            </a:r>
            <a:br>
              <a:rPr lang="el-GR" dirty="0" smtClean="0"/>
            </a:br>
            <a:r>
              <a:rPr lang="el-GR" dirty="0" smtClean="0"/>
              <a:t/>
            </a:r>
            <a:br>
              <a:rPr lang="el-GR" dirty="0" smtClean="0"/>
            </a:br>
            <a:endParaRPr lang="el-G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smtClean="0"/>
              <a:t>ΗΛΕΚΤΡΟΝΙΚΟΣ ΦΑΚΕΛΛΟΣ</a:t>
            </a:r>
            <a:endParaRPr lang="el-GR" dirty="0"/>
          </a:p>
        </p:txBody>
      </p:sp>
      <p:sp>
        <p:nvSpPr>
          <p:cNvPr id="3" name="2 - Θέση περιεχομένου"/>
          <p:cNvSpPr>
            <a:spLocks noGrp="1"/>
          </p:cNvSpPr>
          <p:nvPr>
            <p:ph sz="quarter" idx="1"/>
          </p:nvPr>
        </p:nvSpPr>
        <p:spPr/>
        <p:txBody>
          <a:bodyPr>
            <a:normAutofit/>
          </a:bodyPr>
          <a:lstStyle/>
          <a:p>
            <a:r>
              <a:rPr lang="el-GR" dirty="0"/>
              <a:t>Η καταχώριση της παρ. 1 γίνεται από τους ίδιους τους εκπαιδευτικούς ή τα μέλη του Ε.Ε.Π. ή του Ε.Β.Π. και με ευθύνη τους. Η ακρίβειά τους πιστοποιείται κατά τον χρόνο αξιολόγησης από τους αξιολογητές ή, ανεξάρτητα από τον χρόνο της αξιολόγησης, από τους υπαλλήλους που έχουν πιστοποιηθεί αρμοδίως για την τήρηση των προσωπικών μητρώων των αξιολογουμένων.</a:t>
            </a:r>
            <a:r>
              <a:rPr lang="el-GR" dirty="0" smtClean="0"/>
              <a:t/>
            </a:r>
            <a:br>
              <a:rPr lang="el-GR" dirty="0" smtClean="0"/>
            </a:br>
            <a:endParaRPr lang="el-G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smtClean="0"/>
              <a:t>ΗΛΕΚΤΡΟΝΙΚΟΣ ΦΑΚΕΛΛΟΣ</a:t>
            </a:r>
            <a:endParaRPr lang="el-GR" dirty="0"/>
          </a:p>
        </p:txBody>
      </p:sp>
      <p:sp>
        <p:nvSpPr>
          <p:cNvPr id="3" name="2 - Θέση περιεχομένου"/>
          <p:cNvSpPr>
            <a:spLocks noGrp="1"/>
          </p:cNvSpPr>
          <p:nvPr>
            <p:ph sz="quarter" idx="1"/>
          </p:nvPr>
        </p:nvSpPr>
        <p:spPr/>
        <p:txBody>
          <a:bodyPr>
            <a:normAutofit fontScale="92500"/>
          </a:bodyPr>
          <a:lstStyle/>
          <a:p>
            <a:r>
              <a:rPr lang="el-GR" dirty="0"/>
              <a:t>Στο περιεχόμενο του ηλεκτρονικού φακέλου της παρ. 1 δύνανται να έχουν πρόσβαση οι αξιολογητές των εκπαιδευτικών ή των μελών του Ε.Ε.Π. ή του Ε.Β.Π., η Ειδική Επιτροπή Αξιολόγησης του άρθρου 79 του ν. 4823/2021, ο Επόπτης Ποιότητας της Εκπαίδευσης ή ο Περιφερειακός Επόπτης Ποιότητας της Εκπαίδευσης της Διεύθυνσης Εκπαίδευσης ή της Περιφερειακής Διεύθυνσης Εκπαίδευσης αντίστοιχα, στην περιοχή ευθύνης της οποίας υπάγεται η σχολική μονάδα ή η εκπαιδευτική ή υποστηρικτική υπηρεσία ή δομή, στην οποία υπηρετούν οι εκπαιδευτικοί ή τα μέλη του Ε.Ε.Π. ή του Ε.Β.Π., καθώς και ο υπάλληλος ή οι υπάλληλοι του δεύτερου εδαφίου της παρ. 2.</a:t>
            </a:r>
            <a:r>
              <a:rPr lang="el-GR" dirty="0" smtClean="0"/>
              <a:t/>
            </a:r>
            <a:br>
              <a:rPr lang="el-GR" dirty="0" smtClean="0"/>
            </a:b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algn="ctr"/>
            <a:r>
              <a:rPr lang="el-GR" b="1" dirty="0" smtClean="0"/>
              <a:t>ΑΞΙΟΛΟΓΗΣΗ ΕΚΠΑΙΔΕΥΤΙΚΩΝ </a:t>
            </a:r>
            <a:br>
              <a:rPr lang="el-GR" b="1" dirty="0" smtClean="0"/>
            </a:br>
            <a:r>
              <a:rPr lang="el-GR" b="1" dirty="0" smtClean="0"/>
              <a:t> ΠΕΔΙΑ ΑΞΙΟΛΟΓΗΣΗΣ</a:t>
            </a:r>
            <a:endParaRPr lang="el-GR" b="1" dirty="0"/>
          </a:p>
        </p:txBody>
      </p:sp>
      <p:sp>
        <p:nvSpPr>
          <p:cNvPr id="3" name="2 - Θέση περιεχομένου"/>
          <p:cNvSpPr>
            <a:spLocks noGrp="1"/>
          </p:cNvSpPr>
          <p:nvPr>
            <p:ph sz="quarter" idx="1"/>
          </p:nvPr>
        </p:nvSpPr>
        <p:spPr/>
        <p:txBody>
          <a:bodyPr>
            <a:normAutofit fontScale="92500" lnSpcReduction="10000"/>
          </a:bodyPr>
          <a:lstStyle/>
          <a:p>
            <a:r>
              <a:rPr lang="el-GR" b="1" dirty="0" smtClean="0"/>
              <a:t>Το </a:t>
            </a:r>
            <a:r>
              <a:rPr lang="el-GR" b="1" dirty="0"/>
              <a:t>πεδίο Α1</a:t>
            </a:r>
            <a:r>
              <a:rPr lang="el-GR" dirty="0"/>
              <a:t>, το διδακτικό </a:t>
            </a:r>
            <a:r>
              <a:rPr lang="el-GR" dirty="0" smtClean="0"/>
              <a:t>και </a:t>
            </a:r>
            <a:r>
              <a:rPr lang="el-GR" dirty="0"/>
              <a:t>παιδαγωγικό έργο του εκπαιδευτικού, στο πλαίσιο της γενικής και ειδικής διδακτικής του γνωστικού αντικειμένου, αξιολογείται τεκμηριωμένα </a:t>
            </a:r>
            <a:r>
              <a:rPr lang="el-GR" b="1" dirty="0"/>
              <a:t>από τον Σύμβουλο Εκπαίδευσης Επιστημονικής Ευθύνης (ειδικότητας) </a:t>
            </a:r>
            <a:endParaRPr lang="el-GR" b="1" dirty="0" smtClean="0"/>
          </a:p>
          <a:p>
            <a:r>
              <a:rPr lang="el-GR" b="1" dirty="0" smtClean="0"/>
              <a:t>Το </a:t>
            </a:r>
            <a:r>
              <a:rPr lang="el-GR" b="1" dirty="0"/>
              <a:t>πεδίο Α2</a:t>
            </a:r>
            <a:r>
              <a:rPr lang="el-GR" dirty="0"/>
              <a:t>, το παιδαγωγικό κλίμα και η διαχείριση της τάξης αξιολογούνται τεκμηριωμένα </a:t>
            </a:r>
            <a:r>
              <a:rPr lang="el-GR" b="1" dirty="0"/>
              <a:t>από τον Διευθυντή</a:t>
            </a:r>
            <a:r>
              <a:rPr lang="el-GR" dirty="0"/>
              <a:t> ή Προϊστάμενο της σχολικής μονάδας </a:t>
            </a:r>
            <a:endParaRPr lang="el-GR" dirty="0" smtClean="0"/>
          </a:p>
          <a:p>
            <a:r>
              <a:rPr lang="el-GR" b="1" dirty="0" smtClean="0"/>
              <a:t>Το </a:t>
            </a:r>
            <a:r>
              <a:rPr lang="el-GR" b="1" dirty="0"/>
              <a:t>πεδίο Β</a:t>
            </a:r>
            <a:r>
              <a:rPr lang="el-GR" dirty="0"/>
              <a:t>, η υπηρεσιακή συνέπεια και η επάρκεια του εκπαιδευτικού αξιολογούνται τεκμηριωμένα από τον </a:t>
            </a:r>
            <a:r>
              <a:rPr lang="el-GR" b="1" dirty="0"/>
              <a:t>Διευθυντή</a:t>
            </a:r>
            <a:r>
              <a:rPr lang="el-GR" dirty="0"/>
              <a:t> ή Προϊστάμενο της σχολικής μονάδας </a:t>
            </a:r>
            <a:r>
              <a:rPr lang="el-GR" b="1" dirty="0"/>
              <a:t>και τον Σύμβουλο Εκπαίδευσης Παιδαγωγικής Ευθύνης,</a:t>
            </a:r>
            <a:r>
              <a:rPr lang="el-GR" dirty="0" smtClean="0"/>
              <a:t/>
            </a:r>
            <a:br>
              <a:rPr lang="el-GR" dirty="0" smtClean="0"/>
            </a:b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smtClean="0"/>
              <a:t>ΑΞΙΟΛΟΓΗΣΗ Α2</a:t>
            </a:r>
            <a:br>
              <a:rPr lang="el-GR" b="1" dirty="0" smtClean="0"/>
            </a:br>
            <a:endParaRPr lang="el-GR" b="1" dirty="0"/>
          </a:p>
        </p:txBody>
      </p:sp>
      <p:sp>
        <p:nvSpPr>
          <p:cNvPr id="3" name="2 - Θέση περιεχομένου"/>
          <p:cNvSpPr>
            <a:spLocks noGrp="1"/>
          </p:cNvSpPr>
          <p:nvPr>
            <p:ph sz="quarter" idx="1"/>
          </p:nvPr>
        </p:nvSpPr>
        <p:spPr>
          <a:xfrm>
            <a:off x="357158" y="1643050"/>
            <a:ext cx="7467600" cy="4873752"/>
          </a:xfrm>
        </p:spPr>
        <p:txBody>
          <a:bodyPr/>
          <a:lstStyle/>
          <a:p>
            <a:endParaRPr lang="el-GR" sz="2800" dirty="0" smtClean="0"/>
          </a:p>
          <a:p>
            <a:r>
              <a:rPr lang="el-GR" sz="2800" dirty="0" smtClean="0"/>
              <a:t>5302/ΓΔ5/17-1-2024 (ΑΔΑ: 6Υ2Ζ46ΝΚΠΔ-Ζ8Ε) εγκύκλιος</a:t>
            </a:r>
          </a:p>
          <a:p>
            <a:pPr>
              <a:buNone/>
            </a:pPr>
            <a:endParaRPr lang="el-GR" sz="2800" dirty="0" smtClean="0"/>
          </a:p>
          <a:p>
            <a:pPr>
              <a:buNone/>
            </a:pPr>
            <a:r>
              <a:rPr lang="el-GR" sz="2800" dirty="0" smtClean="0"/>
              <a:t>   Όσοι </a:t>
            </a:r>
            <a:r>
              <a:rPr lang="el-GR" sz="2800" dirty="0"/>
              <a:t>εκπαιδευτικοί  έχουν τελειώσει με την αξιολόγηση των Σχολικών Συμβούλων θα αξιολογηθούν και από τους Διευθυντές σχολείων έτσι ώστε να μονιμοποιηθούν.</a:t>
            </a:r>
            <a:r>
              <a:rPr lang="el-GR" dirty="0" smtClean="0"/>
              <a:t/>
            </a:r>
            <a:br>
              <a:rPr lang="el-GR" dirty="0" smtClean="0"/>
            </a:b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smtClean="0"/>
              <a:t>ΣΕΙΡΑ ΑΞΙΟΛΟΓΗΣΗΣ</a:t>
            </a:r>
            <a:endParaRPr lang="el-GR" b="1" dirty="0"/>
          </a:p>
        </p:txBody>
      </p:sp>
      <p:sp>
        <p:nvSpPr>
          <p:cNvPr id="3" name="2 - Θέση περιεχομένου"/>
          <p:cNvSpPr>
            <a:spLocks noGrp="1"/>
          </p:cNvSpPr>
          <p:nvPr>
            <p:ph sz="quarter" idx="1"/>
          </p:nvPr>
        </p:nvSpPr>
        <p:spPr/>
        <p:txBody>
          <a:bodyPr>
            <a:normAutofit fontScale="70000" lnSpcReduction="20000"/>
          </a:bodyPr>
          <a:lstStyle/>
          <a:p>
            <a:pPr>
              <a:buNone/>
            </a:pPr>
            <a:r>
              <a:rPr lang="el-GR" dirty="0" smtClean="0"/>
              <a:t>     Σύμφωνα </a:t>
            </a:r>
            <a:r>
              <a:rPr lang="el-GR" dirty="0"/>
              <a:t>με την ενημέρωση που βασίστηκε στο  άρθρο 77  παρ. 2  του νόμου 4823/2021 , η σειρά έχει ως εξής: </a:t>
            </a:r>
            <a:endParaRPr lang="el-GR" dirty="0" smtClean="0"/>
          </a:p>
          <a:p>
            <a:r>
              <a:rPr lang="el-GR" dirty="0" smtClean="0"/>
              <a:t>Εκπαιδευτικοί </a:t>
            </a:r>
            <a:r>
              <a:rPr lang="el-GR" dirty="0"/>
              <a:t>των Πρότυπων και Πειραματικών Σχολείων για την ανανέωση της θητείας τους, σύμφωνα με τον ν. 4692/2020 (Α’ 111</a:t>
            </a:r>
            <a:r>
              <a:rPr lang="el-GR" dirty="0" smtClean="0"/>
              <a:t>).</a:t>
            </a:r>
          </a:p>
          <a:p>
            <a:r>
              <a:rPr lang="el-GR" dirty="0"/>
              <a:t>Εκπαιδευτικοί και μέλη του Ε.Ε.Π. μετά από αίτησή τους, προκειμένου να συμμετάσχουν σε διαδικασίες επιλογής για την κατάληψη θέσης στελέχους της </a:t>
            </a:r>
            <a:r>
              <a:rPr lang="el-GR" dirty="0" smtClean="0"/>
              <a:t>εκπαίδευσης.</a:t>
            </a:r>
            <a:endParaRPr lang="el-GR" dirty="0"/>
          </a:p>
          <a:p>
            <a:r>
              <a:rPr lang="el-GR" dirty="0" smtClean="0"/>
              <a:t>Εκπαιδευτικοί </a:t>
            </a:r>
            <a:r>
              <a:rPr lang="el-GR" dirty="0"/>
              <a:t>και μέλη του Ε.Ε.Π. και Ε.Β.Π. μετά από εισήγηση που συνυπογράφουν ο Διευθυντής της σχολικής μονάδας και ο Σύμβουλος Εκπαίδευσης που έχει την παιδαγωγική ή την επιστημονική ευθύνη της, στην οποία τεκμηριώνεται η ανάγκη της κατά προτεραιότητα αξιολόγησης. Η εισήγηση υποβάλλεται στον Επόπτη Ποιότητας της Διεύθυνσης Πρωτοβάθμιας ή Δευτεροβάθμιας Εκπαίδευσης, ο οποίος ενεργοποιεί τη σχετική </a:t>
            </a:r>
            <a:r>
              <a:rPr lang="el-GR" dirty="0" smtClean="0"/>
              <a:t>διαδικασία.</a:t>
            </a:r>
          </a:p>
          <a:p>
            <a:r>
              <a:rPr lang="el-GR" dirty="0" smtClean="0"/>
              <a:t>Τέλος</a:t>
            </a:r>
            <a:r>
              <a:rPr lang="el-GR" dirty="0"/>
              <a:t>,  όλοι οι υπόλοιποι εκπαιδευτικοί και μέλη του Ε.Ε.Π. και Ε.Β.Π.. </a:t>
            </a:r>
            <a:r>
              <a:rPr lang="el-GR" b="1" dirty="0"/>
              <a:t>Όσοι έχουν  λιγότερα έτη υπηρεσίας προηγούνται αυτών με περισσότερα έτη υπηρεσίας.</a:t>
            </a:r>
            <a:r>
              <a:rPr lang="el-GR" dirty="0" smtClean="0"/>
              <a:t/>
            </a:r>
            <a:br>
              <a:rPr lang="el-GR" dirty="0" smtClean="0"/>
            </a:br>
            <a:r>
              <a:rPr lang="el-GR" dirty="0" smtClean="0"/>
              <a:t/>
            </a:r>
            <a:br>
              <a:rPr lang="el-GR" dirty="0" smtClean="0"/>
            </a:br>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ΤΙ  ΑΞΙΟΛΟΓΕΙΤΑΙ (Α2)</a:t>
            </a:r>
            <a:br>
              <a:rPr lang="el-GR" dirty="0" smtClean="0"/>
            </a:br>
            <a:endParaRPr lang="el-GR" dirty="0"/>
          </a:p>
        </p:txBody>
      </p:sp>
      <p:sp>
        <p:nvSpPr>
          <p:cNvPr id="3" name="2 - Υπότιτλος"/>
          <p:cNvSpPr>
            <a:spLocks noGrp="1"/>
          </p:cNvSpPr>
          <p:nvPr>
            <p:ph type="subTitle" idx="1"/>
          </p:nvPr>
        </p:nvSpPr>
        <p:spPr/>
        <p:txBody>
          <a:bodyPr>
            <a:normAutofit fontScale="92500" lnSpcReduction="10000"/>
          </a:bodyPr>
          <a:lstStyle/>
          <a:p>
            <a:r>
              <a:rPr lang="el-GR" b="1" dirty="0"/>
              <a:t>α) Παιδαγωγικό κλίμα και   διαχείριση της σχολικής τάξης  και </a:t>
            </a:r>
          </a:p>
          <a:p>
            <a:r>
              <a:rPr lang="el-GR" b="1" dirty="0" smtClean="0"/>
              <a:t>β</a:t>
            </a:r>
            <a:r>
              <a:rPr lang="el-GR" b="1" dirty="0"/>
              <a:t>) </a:t>
            </a:r>
            <a:r>
              <a:rPr lang="el-GR" b="1" dirty="0" smtClean="0"/>
              <a:t>Αναστοχασμός </a:t>
            </a:r>
            <a:r>
              <a:rPr lang="el-GR" b="1" dirty="0"/>
              <a:t>της διδασκαλίας </a:t>
            </a:r>
            <a:r>
              <a:rPr lang="el-GR" b="1" dirty="0" smtClean="0"/>
              <a:t>- </a:t>
            </a:r>
            <a:r>
              <a:rPr lang="el-GR" b="1" dirty="0" err="1" smtClean="0"/>
              <a:t>αυτοαξιολόγηση</a:t>
            </a:r>
            <a:r>
              <a:rPr lang="el-GR" b="1" dirty="0" smtClean="0"/>
              <a:t> </a:t>
            </a:r>
            <a:r>
              <a:rPr lang="el-GR" b="1" dirty="0"/>
              <a:t>εκπαιδευτικού</a:t>
            </a:r>
            <a:r>
              <a:rPr lang="el-GR" b="1" dirty="0" smtClean="0"/>
              <a:t/>
            </a:r>
            <a:br>
              <a:rPr lang="el-GR" b="1" dirty="0" smtClean="0"/>
            </a:br>
            <a:endParaRPr lang="el-GR"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42852"/>
            <a:ext cx="7467600" cy="1274786"/>
          </a:xfrm>
        </p:spPr>
        <p:txBody>
          <a:bodyPr>
            <a:normAutofit fontScale="90000"/>
          </a:bodyPr>
          <a:lstStyle/>
          <a:p>
            <a:pPr algn="ctr"/>
            <a:r>
              <a:rPr lang="el-GR" b="1" dirty="0" smtClean="0"/>
              <a:t/>
            </a:r>
            <a:br>
              <a:rPr lang="el-GR" b="1" dirty="0" smtClean="0"/>
            </a:br>
            <a:r>
              <a:rPr lang="el-GR" b="1" dirty="0" smtClean="0"/>
              <a:t/>
            </a:r>
            <a:br>
              <a:rPr lang="el-GR" b="1" dirty="0" smtClean="0"/>
            </a:br>
            <a:r>
              <a:rPr lang="el-GR" b="1" dirty="0" smtClean="0"/>
              <a:t/>
            </a:r>
            <a:br>
              <a:rPr lang="el-GR" b="1" dirty="0" smtClean="0"/>
            </a:br>
            <a:r>
              <a:rPr lang="el-GR" b="1" dirty="0" smtClean="0"/>
              <a:t/>
            </a:r>
            <a:br>
              <a:rPr lang="el-GR" b="1" dirty="0" smtClean="0"/>
            </a:br>
            <a:r>
              <a:rPr lang="el-GR" b="1" dirty="0" smtClean="0"/>
              <a:t/>
            </a:r>
            <a:br>
              <a:rPr lang="el-GR" b="1" dirty="0" smtClean="0"/>
            </a:br>
            <a:r>
              <a:rPr lang="el-GR" b="1" dirty="0" smtClean="0"/>
              <a:t/>
            </a:r>
            <a:br>
              <a:rPr lang="el-GR" b="1" dirty="0" smtClean="0"/>
            </a:br>
            <a:r>
              <a:rPr lang="el-GR" b="1" dirty="0" smtClean="0"/>
              <a:t/>
            </a:r>
            <a:br>
              <a:rPr lang="el-GR" b="1" dirty="0" smtClean="0"/>
            </a:br>
            <a:r>
              <a:rPr lang="el-GR" b="1" dirty="0" smtClean="0"/>
              <a:t>ΠΑΙΔΑΓΩΓΙΚΟ ΚΛΙΜΑ και </a:t>
            </a:r>
            <a:r>
              <a:rPr lang="el-GR" b="1" dirty="0" err="1" smtClean="0"/>
              <a:t>διαχειριση</a:t>
            </a:r>
            <a:r>
              <a:rPr lang="el-GR" b="1" dirty="0" smtClean="0"/>
              <a:t> </a:t>
            </a:r>
            <a:r>
              <a:rPr lang="el-GR" b="1" dirty="0" err="1" smtClean="0"/>
              <a:t>τησ</a:t>
            </a:r>
            <a:r>
              <a:rPr lang="el-GR" b="1" dirty="0" smtClean="0"/>
              <a:t> </a:t>
            </a:r>
            <a:r>
              <a:rPr lang="el-GR" b="1" dirty="0" err="1" smtClean="0"/>
              <a:t>ταξησ</a:t>
            </a:r>
            <a:endParaRPr lang="el-GR" dirty="0"/>
          </a:p>
        </p:txBody>
      </p:sp>
      <p:sp>
        <p:nvSpPr>
          <p:cNvPr id="3" name="2 - Θέση περιεχομένου"/>
          <p:cNvSpPr>
            <a:spLocks noGrp="1"/>
          </p:cNvSpPr>
          <p:nvPr>
            <p:ph sz="quarter" idx="1"/>
          </p:nvPr>
        </p:nvSpPr>
        <p:spPr/>
        <p:txBody>
          <a:bodyPr>
            <a:normAutofit/>
          </a:bodyPr>
          <a:lstStyle/>
          <a:p>
            <a:r>
              <a:rPr lang="el-GR" dirty="0"/>
              <a:t>Δημιουργία κλίματος μάθησης μέσα στην </a:t>
            </a:r>
            <a:r>
              <a:rPr lang="el-GR" dirty="0" smtClean="0"/>
              <a:t>τάξη</a:t>
            </a:r>
          </a:p>
          <a:p>
            <a:r>
              <a:rPr lang="el-GR" dirty="0" smtClean="0"/>
              <a:t>Προώθηση </a:t>
            </a:r>
            <a:r>
              <a:rPr lang="el-GR" dirty="0"/>
              <a:t>πνεύματος προώθησης αμοιβαίας εμπιστοσύνης και αλληλοσεβασμού μεταξύ του ίδιου και   των μαθητών </a:t>
            </a:r>
            <a:endParaRPr lang="el-GR" dirty="0" smtClean="0"/>
          </a:p>
          <a:p>
            <a:r>
              <a:rPr lang="el-GR" b="1" dirty="0" smtClean="0"/>
              <a:t>Εμπλοκή </a:t>
            </a:r>
            <a:r>
              <a:rPr lang="el-GR" b="1" dirty="0"/>
              <a:t>τους στη μαθησιακή διαδικασία, στην πρόληψη προβλημάτων πειθαρχίας και στην επίλυση διαφορών </a:t>
            </a:r>
            <a:endParaRPr lang="el-GR" b="1" dirty="0" smtClean="0"/>
          </a:p>
          <a:p>
            <a:r>
              <a:rPr lang="el-GR" dirty="0" smtClean="0"/>
              <a:t>Διαχείριση </a:t>
            </a:r>
            <a:r>
              <a:rPr lang="el-GR" dirty="0"/>
              <a:t>συγκρούσεων και στην αποδοχή της διαφορετικότητας</a:t>
            </a:r>
            <a:r>
              <a:rPr lang="el-GR" dirty="0" smtClean="0"/>
              <a:t/>
            </a:r>
            <a:br>
              <a:rPr lang="el-GR" dirty="0" smtClean="0"/>
            </a:b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dirty="0" smtClean="0"/>
              <a:t>ΠΑΙΔΑΓΩΓΙΚΟ ΚΛΙΜΑ και </a:t>
            </a:r>
            <a:r>
              <a:rPr lang="el-GR" b="1" dirty="0" err="1" smtClean="0"/>
              <a:t>διαχειριση</a:t>
            </a:r>
            <a:r>
              <a:rPr lang="el-GR" b="1" dirty="0" smtClean="0"/>
              <a:t> </a:t>
            </a:r>
            <a:r>
              <a:rPr lang="el-GR" b="1" dirty="0" err="1" smtClean="0"/>
              <a:t>τησ</a:t>
            </a:r>
            <a:r>
              <a:rPr lang="el-GR" b="1" dirty="0" smtClean="0"/>
              <a:t> </a:t>
            </a:r>
            <a:r>
              <a:rPr lang="el-GR" b="1" dirty="0" err="1" smtClean="0"/>
              <a:t>ταξησ</a:t>
            </a:r>
            <a:endParaRPr lang="el-GR" dirty="0"/>
          </a:p>
        </p:txBody>
      </p:sp>
      <p:graphicFrame>
        <p:nvGraphicFramePr>
          <p:cNvPr id="5" name="4 - Θέση περιεχομένου"/>
          <p:cNvGraphicFramePr>
            <a:graphicFrameLocks noGrp="1"/>
          </p:cNvGraphicFramePr>
          <p:nvPr>
            <p:ph sz="quarter" idx="1"/>
          </p:nvPr>
        </p:nvGraphicFramePr>
        <p:xfrm>
          <a:off x="457200" y="1600200"/>
          <a:ext cx="7467600" cy="4998720"/>
        </p:xfrm>
        <a:graphic>
          <a:graphicData uri="http://schemas.openxmlformats.org/drawingml/2006/table">
            <a:tbl>
              <a:tblPr firstRow="1" bandRow="1">
                <a:tableStyleId>{5C22544A-7EE6-4342-B048-85BDC9FD1C3A}</a:tableStyleId>
              </a:tblPr>
              <a:tblGrid>
                <a:gridCol w="1971660"/>
                <a:gridCol w="1928826"/>
                <a:gridCol w="1700214"/>
                <a:gridCol w="1866900"/>
              </a:tblGrid>
              <a:tr h="370840">
                <a:tc>
                  <a:txBody>
                    <a:bodyPr/>
                    <a:lstStyle/>
                    <a:p>
                      <a:r>
                        <a:rPr lang="el-GR" dirty="0" smtClean="0"/>
                        <a:t>Μη ικανοποιητικό</a:t>
                      </a:r>
                      <a:endParaRPr lang="el-GR" dirty="0"/>
                    </a:p>
                  </a:txBody>
                  <a:tcPr/>
                </a:tc>
                <a:tc>
                  <a:txBody>
                    <a:bodyPr/>
                    <a:lstStyle/>
                    <a:p>
                      <a:r>
                        <a:rPr lang="el-GR" dirty="0" smtClean="0"/>
                        <a:t>Ικανοποιητικό</a:t>
                      </a:r>
                      <a:endParaRPr lang="el-GR" dirty="0"/>
                    </a:p>
                  </a:txBody>
                  <a:tcPr/>
                </a:tc>
                <a:tc>
                  <a:txBody>
                    <a:bodyPr/>
                    <a:lstStyle/>
                    <a:p>
                      <a:r>
                        <a:rPr lang="el-GR" dirty="0" smtClean="0"/>
                        <a:t>Πολύ καλό</a:t>
                      </a:r>
                      <a:endParaRPr lang="el-GR" dirty="0"/>
                    </a:p>
                  </a:txBody>
                  <a:tcPr/>
                </a:tc>
                <a:tc>
                  <a:txBody>
                    <a:bodyPr/>
                    <a:lstStyle/>
                    <a:p>
                      <a:r>
                        <a:rPr lang="el-GR" dirty="0" smtClean="0"/>
                        <a:t>Εξαιρετικό</a:t>
                      </a:r>
                      <a:endParaRPr lang="el-GR" dirty="0"/>
                    </a:p>
                  </a:txBody>
                  <a:tcPr/>
                </a:tc>
              </a:tr>
              <a:tr h="370840">
                <a:tc>
                  <a:txBody>
                    <a:bodyPr/>
                    <a:lstStyle/>
                    <a:p>
                      <a:pPr algn="l">
                        <a:buFont typeface="Wingdings" pitchFamily="2" charset="2"/>
                        <a:buChar char="Ø"/>
                      </a:pPr>
                      <a:r>
                        <a:rPr kumimoji="0" lang="el-GR" sz="800" kern="1200" baseline="0" dirty="0" smtClean="0">
                          <a:solidFill>
                            <a:schemeClr val="dk1"/>
                          </a:solidFill>
                          <a:latin typeface="+mn-lt"/>
                          <a:ea typeface="+mn-ea"/>
                          <a:cs typeface="+mn-cs"/>
                        </a:rPr>
                        <a:t>Περιορισμένες</a:t>
                      </a:r>
                    </a:p>
                    <a:p>
                      <a:pPr algn="l"/>
                      <a:r>
                        <a:rPr kumimoji="0" lang="el-GR" sz="800" kern="1200" baseline="0" dirty="0" smtClean="0">
                          <a:solidFill>
                            <a:schemeClr val="dk1"/>
                          </a:solidFill>
                          <a:latin typeface="+mn-lt"/>
                          <a:ea typeface="+mn-ea"/>
                          <a:cs typeface="+mn-cs"/>
                        </a:rPr>
                        <a:t>Σχέσεις και </a:t>
                      </a:r>
                      <a:r>
                        <a:rPr kumimoji="0" lang="el-GR" sz="800" kern="1200" baseline="0" dirty="0" err="1" smtClean="0">
                          <a:solidFill>
                            <a:schemeClr val="dk1"/>
                          </a:solidFill>
                          <a:latin typeface="+mn-lt"/>
                          <a:ea typeface="+mn-ea"/>
                          <a:cs typeface="+mn-cs"/>
                        </a:rPr>
                        <a:t>διαδράσεις</a:t>
                      </a:r>
                      <a:r>
                        <a:rPr kumimoji="0" lang="el-GR" sz="800" kern="1200" baseline="0" dirty="0" smtClean="0">
                          <a:solidFill>
                            <a:schemeClr val="dk1"/>
                          </a:solidFill>
                          <a:latin typeface="+mn-lt"/>
                          <a:ea typeface="+mn-ea"/>
                          <a:cs typeface="+mn-cs"/>
                        </a:rPr>
                        <a:t> μεταξύ</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l-GR" sz="800" kern="1200" baseline="0" dirty="0" smtClean="0">
                          <a:solidFill>
                            <a:schemeClr val="dk1"/>
                          </a:solidFill>
                          <a:latin typeface="+mn-lt"/>
                          <a:ea typeface="+mn-ea"/>
                          <a:cs typeface="+mn-cs"/>
                        </a:rPr>
                        <a:t>εκπαιδευτικού-μαθητών και</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l-GR" sz="800" kern="1200" baseline="0" dirty="0" smtClean="0">
                          <a:solidFill>
                            <a:schemeClr val="dk1"/>
                          </a:solidFill>
                          <a:latin typeface="+mn-lt"/>
                          <a:ea typeface="+mn-ea"/>
                          <a:cs typeface="+mn-cs"/>
                        </a:rPr>
                        <a:t>μαθητών μεταξύ τους.</a:t>
                      </a:r>
                    </a:p>
                    <a:p>
                      <a:pPr>
                        <a:buFont typeface="Wingdings" pitchFamily="2" charset="2"/>
                        <a:buChar char="Ø"/>
                      </a:pPr>
                      <a:r>
                        <a:rPr kumimoji="0" lang="el-GR" sz="800" kern="1200" baseline="0" dirty="0" smtClean="0">
                          <a:solidFill>
                            <a:schemeClr val="dk1"/>
                          </a:solidFill>
                          <a:latin typeface="+mn-lt"/>
                          <a:ea typeface="+mn-ea"/>
                          <a:cs typeface="+mn-cs"/>
                        </a:rPr>
                        <a:t>Απουσία κλίματος</a:t>
                      </a:r>
                    </a:p>
                    <a:p>
                      <a:r>
                        <a:rPr kumimoji="0" lang="el-GR" sz="800" kern="1200" baseline="0" dirty="0" smtClean="0">
                          <a:solidFill>
                            <a:schemeClr val="dk1"/>
                          </a:solidFill>
                          <a:latin typeface="+mn-lt"/>
                          <a:ea typeface="+mn-ea"/>
                          <a:cs typeface="+mn-cs"/>
                        </a:rPr>
                        <a:t>αμοιβαίας</a:t>
                      </a:r>
                    </a:p>
                    <a:p>
                      <a:r>
                        <a:rPr kumimoji="0" lang="el-GR" sz="800" kern="1200" baseline="0" dirty="0" smtClean="0">
                          <a:solidFill>
                            <a:schemeClr val="dk1"/>
                          </a:solidFill>
                          <a:latin typeface="+mn-lt"/>
                          <a:ea typeface="+mn-ea"/>
                          <a:cs typeface="+mn-cs"/>
                        </a:rPr>
                        <a:t>εμπιστοσύνης και</a:t>
                      </a:r>
                    </a:p>
                    <a:p>
                      <a:r>
                        <a:rPr kumimoji="0" lang="el-GR" sz="800" kern="1200" baseline="0" dirty="0" smtClean="0">
                          <a:solidFill>
                            <a:schemeClr val="dk1"/>
                          </a:solidFill>
                          <a:latin typeface="+mn-lt"/>
                          <a:ea typeface="+mn-ea"/>
                          <a:cs typeface="+mn-cs"/>
                        </a:rPr>
                        <a:t>αλληλοσεβασμού</a:t>
                      </a:r>
                    </a:p>
                    <a:p>
                      <a:pPr>
                        <a:buFont typeface="Wingdings" pitchFamily="2" charset="2"/>
                        <a:buChar char="Ø"/>
                      </a:pPr>
                      <a:r>
                        <a:rPr kumimoji="0" lang="el-GR" sz="800" kern="1200" baseline="0" dirty="0" smtClean="0">
                          <a:solidFill>
                            <a:schemeClr val="dk1"/>
                          </a:solidFill>
                          <a:latin typeface="+mn-lt"/>
                          <a:ea typeface="+mn-ea"/>
                          <a:cs typeface="+mn-cs"/>
                        </a:rPr>
                        <a:t>Αδυναμία πρόληψης</a:t>
                      </a:r>
                    </a:p>
                    <a:p>
                      <a:r>
                        <a:rPr kumimoji="0" lang="el-GR" sz="800" kern="1200" baseline="0" dirty="0" smtClean="0">
                          <a:solidFill>
                            <a:schemeClr val="dk1"/>
                          </a:solidFill>
                          <a:latin typeface="+mn-lt"/>
                          <a:ea typeface="+mn-ea"/>
                          <a:cs typeface="+mn-cs"/>
                        </a:rPr>
                        <a:t>και αδιαφορία</a:t>
                      </a:r>
                    </a:p>
                    <a:p>
                      <a:r>
                        <a:rPr kumimoji="0" lang="el-GR" sz="800" kern="1200" baseline="0" dirty="0" smtClean="0">
                          <a:solidFill>
                            <a:schemeClr val="dk1"/>
                          </a:solidFill>
                          <a:latin typeface="+mn-lt"/>
                          <a:ea typeface="+mn-ea"/>
                          <a:cs typeface="+mn-cs"/>
                        </a:rPr>
                        <a:t>επίλυσης</a:t>
                      </a:r>
                    </a:p>
                    <a:p>
                      <a:r>
                        <a:rPr kumimoji="0" lang="el-GR" sz="800" kern="1200" baseline="0" dirty="0" smtClean="0">
                          <a:solidFill>
                            <a:schemeClr val="dk1"/>
                          </a:solidFill>
                          <a:latin typeface="+mn-lt"/>
                          <a:ea typeface="+mn-ea"/>
                          <a:cs typeface="+mn-cs"/>
                        </a:rPr>
                        <a:t>προβλημάτων</a:t>
                      </a:r>
                    </a:p>
                    <a:p>
                      <a:r>
                        <a:rPr kumimoji="0" lang="el-GR" sz="800" kern="1200" baseline="0" dirty="0" smtClean="0">
                          <a:solidFill>
                            <a:schemeClr val="dk1"/>
                          </a:solidFill>
                          <a:latin typeface="+mn-lt"/>
                          <a:ea typeface="+mn-ea"/>
                          <a:cs typeface="+mn-cs"/>
                        </a:rPr>
                        <a:t>πειθαρχίας, καθώς</a:t>
                      </a:r>
                    </a:p>
                    <a:p>
                      <a:r>
                        <a:rPr kumimoji="0" lang="el-GR" sz="800" kern="1200" baseline="0" dirty="0" smtClean="0">
                          <a:solidFill>
                            <a:schemeClr val="dk1"/>
                          </a:solidFill>
                          <a:latin typeface="+mn-lt"/>
                          <a:ea typeface="+mn-ea"/>
                          <a:cs typeface="+mn-cs"/>
                        </a:rPr>
                        <a:t>και συγκρούσεων.</a:t>
                      </a:r>
                    </a:p>
                    <a:p>
                      <a:pPr>
                        <a:buFont typeface="Wingdings" pitchFamily="2" charset="2"/>
                        <a:buChar char="Ø"/>
                      </a:pPr>
                      <a:r>
                        <a:rPr kumimoji="0" lang="el-GR" sz="800" kern="1200" baseline="0" dirty="0" smtClean="0">
                          <a:solidFill>
                            <a:schemeClr val="dk1"/>
                          </a:solidFill>
                          <a:latin typeface="+mn-lt"/>
                          <a:ea typeface="+mn-ea"/>
                          <a:cs typeface="+mn-cs"/>
                        </a:rPr>
                        <a:t>Δυσανάλογες,</a:t>
                      </a:r>
                    </a:p>
                    <a:p>
                      <a:r>
                        <a:rPr kumimoji="0" lang="el-GR" sz="800" kern="1200" baseline="0" dirty="0" smtClean="0">
                          <a:solidFill>
                            <a:schemeClr val="dk1"/>
                          </a:solidFill>
                          <a:latin typeface="+mn-lt"/>
                          <a:ea typeface="+mn-ea"/>
                          <a:cs typeface="+mn-cs"/>
                        </a:rPr>
                        <a:t>αναποτελεσματικές ή</a:t>
                      </a:r>
                    </a:p>
                    <a:p>
                      <a:r>
                        <a:rPr kumimoji="0" lang="el-GR" sz="800" kern="1200" baseline="0" dirty="0" smtClean="0">
                          <a:solidFill>
                            <a:schemeClr val="dk1"/>
                          </a:solidFill>
                          <a:latin typeface="+mn-lt"/>
                          <a:ea typeface="+mn-ea"/>
                          <a:cs typeface="+mn-cs"/>
                        </a:rPr>
                        <a:t>κάποτε και</a:t>
                      </a:r>
                    </a:p>
                    <a:p>
                      <a:r>
                        <a:rPr kumimoji="0" lang="el-GR" sz="800" kern="1200" baseline="0" dirty="0" smtClean="0">
                          <a:solidFill>
                            <a:schemeClr val="dk1"/>
                          </a:solidFill>
                          <a:latin typeface="+mn-lt"/>
                          <a:ea typeface="+mn-ea"/>
                          <a:cs typeface="+mn-cs"/>
                        </a:rPr>
                        <a:t>προσβλητικές</a:t>
                      </a:r>
                    </a:p>
                    <a:p>
                      <a:r>
                        <a:rPr kumimoji="0" lang="el-GR" sz="800" kern="1200" baseline="0" dirty="0" smtClean="0">
                          <a:solidFill>
                            <a:schemeClr val="dk1"/>
                          </a:solidFill>
                          <a:latin typeface="+mn-lt"/>
                          <a:ea typeface="+mn-ea"/>
                          <a:cs typeface="+mn-cs"/>
                        </a:rPr>
                        <a:t>αντιδράσεις προς</a:t>
                      </a:r>
                    </a:p>
                    <a:p>
                      <a:r>
                        <a:rPr kumimoji="0" lang="el-GR" sz="800" kern="1200" baseline="0" dirty="0" smtClean="0">
                          <a:solidFill>
                            <a:schemeClr val="dk1"/>
                          </a:solidFill>
                          <a:latin typeface="+mn-lt"/>
                          <a:ea typeface="+mn-ea"/>
                          <a:cs typeface="+mn-cs"/>
                        </a:rPr>
                        <a:t>τους μαθητές σε</a:t>
                      </a:r>
                    </a:p>
                    <a:p>
                      <a:r>
                        <a:rPr kumimoji="0" lang="el-GR" sz="800" kern="1200" baseline="0" dirty="0" smtClean="0">
                          <a:solidFill>
                            <a:schemeClr val="dk1"/>
                          </a:solidFill>
                          <a:latin typeface="+mn-lt"/>
                          <a:ea typeface="+mn-ea"/>
                          <a:cs typeface="+mn-cs"/>
                        </a:rPr>
                        <a:t>προβλήματα</a:t>
                      </a:r>
                    </a:p>
                    <a:p>
                      <a:r>
                        <a:rPr kumimoji="0" lang="el-GR" sz="800" kern="1200" baseline="0" dirty="0" smtClean="0">
                          <a:solidFill>
                            <a:schemeClr val="dk1"/>
                          </a:solidFill>
                          <a:latin typeface="+mn-lt"/>
                          <a:ea typeface="+mn-ea"/>
                          <a:cs typeface="+mn-cs"/>
                        </a:rPr>
                        <a:t>πειθαρχίας.</a:t>
                      </a:r>
                    </a:p>
                    <a:p>
                      <a:pPr>
                        <a:buFont typeface="Wingdings" pitchFamily="2" charset="2"/>
                        <a:buChar char="Ø"/>
                      </a:pPr>
                      <a:r>
                        <a:rPr kumimoji="0" lang="el-GR" sz="800" kern="1200" baseline="0" dirty="0" smtClean="0">
                          <a:solidFill>
                            <a:schemeClr val="dk1"/>
                          </a:solidFill>
                          <a:latin typeface="+mn-lt"/>
                          <a:ea typeface="+mn-ea"/>
                          <a:cs typeface="+mn-cs"/>
                        </a:rPr>
                        <a:t>Αδιαφορία ως προς</a:t>
                      </a:r>
                    </a:p>
                    <a:p>
                      <a:r>
                        <a:rPr kumimoji="0" lang="el-GR" sz="800" kern="1200" baseline="0" dirty="0" smtClean="0">
                          <a:solidFill>
                            <a:schemeClr val="dk1"/>
                          </a:solidFill>
                          <a:latin typeface="+mn-lt"/>
                          <a:ea typeface="+mn-ea"/>
                          <a:cs typeface="+mn-cs"/>
                        </a:rPr>
                        <a:t>την ανάγκη δράσεων</a:t>
                      </a:r>
                    </a:p>
                    <a:p>
                      <a:r>
                        <a:rPr kumimoji="0" lang="el-GR" sz="800" kern="1200" baseline="0" dirty="0" smtClean="0">
                          <a:solidFill>
                            <a:schemeClr val="dk1"/>
                          </a:solidFill>
                          <a:latin typeface="+mn-lt"/>
                          <a:ea typeface="+mn-ea"/>
                          <a:cs typeface="+mn-cs"/>
                        </a:rPr>
                        <a:t>αποδοχής</a:t>
                      </a:r>
                    </a:p>
                    <a:p>
                      <a:r>
                        <a:rPr kumimoji="0" lang="el-GR" sz="800" kern="1200" baseline="0" dirty="0" smtClean="0">
                          <a:solidFill>
                            <a:schemeClr val="dk1"/>
                          </a:solidFill>
                          <a:latin typeface="+mn-lt"/>
                          <a:ea typeface="+mn-ea"/>
                          <a:cs typeface="+mn-cs"/>
                        </a:rPr>
                        <a:t>διαφορετικότητας.</a:t>
                      </a:r>
                      <a:endParaRPr lang="el-GR" sz="800" dirty="0"/>
                    </a:p>
                  </a:txBody>
                  <a:tcPr/>
                </a:tc>
                <a:tc>
                  <a:txBody>
                    <a:bodyPr/>
                    <a:lstStyle/>
                    <a:p>
                      <a:pPr>
                        <a:buFont typeface="Wingdings" pitchFamily="2" charset="2"/>
                        <a:buChar char="Ø"/>
                      </a:pPr>
                      <a:r>
                        <a:rPr kumimoji="0" lang="el-GR" sz="800" kern="1200" baseline="0" dirty="0" smtClean="0">
                          <a:solidFill>
                            <a:schemeClr val="dk1"/>
                          </a:solidFill>
                          <a:latin typeface="+mn-lt"/>
                          <a:ea typeface="+mn-ea"/>
                          <a:cs typeface="+mn-cs"/>
                        </a:rPr>
                        <a:t>Ικανοποιητικά θετικό</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l-GR" sz="800" kern="1200" baseline="0" dirty="0" smtClean="0">
                          <a:solidFill>
                            <a:schemeClr val="dk1"/>
                          </a:solidFill>
                          <a:latin typeface="+mn-lt"/>
                          <a:ea typeface="+mn-ea"/>
                          <a:cs typeface="+mn-cs"/>
                        </a:rPr>
                        <a:t>Ψυχολογικό  κλίμα για την υποβοήθηση της μαθησιακής</a:t>
                      </a:r>
                    </a:p>
                    <a:p>
                      <a:r>
                        <a:rPr kumimoji="0" lang="el-GR" sz="800" kern="1200" baseline="0" dirty="0" smtClean="0">
                          <a:solidFill>
                            <a:schemeClr val="dk1"/>
                          </a:solidFill>
                          <a:latin typeface="+mn-lt"/>
                          <a:ea typeface="+mn-ea"/>
                          <a:cs typeface="+mn-cs"/>
                        </a:rPr>
                        <a:t>διαδικασίας εντός της</a:t>
                      </a:r>
                    </a:p>
                    <a:p>
                      <a:r>
                        <a:rPr kumimoji="0" lang="el-GR" sz="800" kern="1200" baseline="0" dirty="0" smtClean="0">
                          <a:solidFill>
                            <a:schemeClr val="dk1"/>
                          </a:solidFill>
                          <a:latin typeface="+mn-lt"/>
                          <a:ea typeface="+mn-ea"/>
                          <a:cs typeface="+mn-cs"/>
                        </a:rPr>
                        <a:t>σχολικής τάξης.</a:t>
                      </a:r>
                    </a:p>
                    <a:p>
                      <a:pPr>
                        <a:buFont typeface="Wingdings" pitchFamily="2" charset="2"/>
                        <a:buChar char="Ø"/>
                      </a:pPr>
                      <a:r>
                        <a:rPr kumimoji="0" lang="el-GR" sz="800" kern="1200" baseline="0" dirty="0" smtClean="0">
                          <a:solidFill>
                            <a:schemeClr val="dk1"/>
                          </a:solidFill>
                          <a:latin typeface="+mn-lt"/>
                          <a:ea typeface="+mn-ea"/>
                          <a:cs typeface="+mn-cs"/>
                        </a:rPr>
                        <a:t>Ικανοποιητικός βαθμός</a:t>
                      </a:r>
                    </a:p>
                    <a:p>
                      <a:r>
                        <a:rPr kumimoji="0" lang="el-GR" sz="800" kern="1200" baseline="0" dirty="0" smtClean="0">
                          <a:solidFill>
                            <a:schemeClr val="dk1"/>
                          </a:solidFill>
                          <a:latin typeface="+mn-lt"/>
                          <a:ea typeface="+mn-ea"/>
                          <a:cs typeface="+mn-cs"/>
                        </a:rPr>
                        <a:t>Αμοιβαίας εμπιστοσύνης και</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l-GR" sz="800" kern="1200" baseline="0" dirty="0" smtClean="0">
                          <a:solidFill>
                            <a:schemeClr val="dk1"/>
                          </a:solidFill>
                          <a:latin typeface="+mn-lt"/>
                          <a:ea typeface="+mn-ea"/>
                          <a:cs typeface="+mn-cs"/>
                        </a:rPr>
                        <a:t>Αλληλοσεβασμού μεταξύ</a:t>
                      </a:r>
                    </a:p>
                    <a:p>
                      <a:r>
                        <a:rPr kumimoji="0" lang="el-GR" sz="800" kern="1200" baseline="0" dirty="0" smtClean="0">
                          <a:solidFill>
                            <a:schemeClr val="dk1"/>
                          </a:solidFill>
                          <a:latin typeface="+mn-lt"/>
                          <a:ea typeface="+mn-ea"/>
                          <a:cs typeface="+mn-cs"/>
                        </a:rPr>
                        <a:t>Εκπαιδευτικού και μαθητών</a:t>
                      </a:r>
                    </a:p>
                    <a:p>
                      <a:pPr>
                        <a:buFont typeface="Wingdings" pitchFamily="2" charset="2"/>
                        <a:buChar char="Ø"/>
                      </a:pPr>
                      <a:r>
                        <a:rPr kumimoji="0" lang="el-GR" sz="800" kern="1200" baseline="0" dirty="0" smtClean="0">
                          <a:solidFill>
                            <a:schemeClr val="dk1"/>
                          </a:solidFill>
                          <a:latin typeface="+mn-lt"/>
                          <a:ea typeface="+mn-ea"/>
                          <a:cs typeface="+mn-cs"/>
                        </a:rPr>
                        <a:t>Καλλιέργεια θετικών</a:t>
                      </a:r>
                    </a:p>
                    <a:p>
                      <a:r>
                        <a:rPr kumimoji="0" lang="el-GR" sz="800" kern="1200" baseline="0" dirty="0" smtClean="0">
                          <a:solidFill>
                            <a:schemeClr val="dk1"/>
                          </a:solidFill>
                          <a:latin typeface="+mn-lt"/>
                          <a:ea typeface="+mn-ea"/>
                          <a:cs typeface="+mn-cs"/>
                        </a:rPr>
                        <a:t>προσδοκιών για τη μαθησιακή</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l-GR" sz="800" kern="1200" baseline="0" dirty="0" smtClean="0">
                          <a:solidFill>
                            <a:schemeClr val="dk1"/>
                          </a:solidFill>
                          <a:latin typeface="+mn-lt"/>
                          <a:ea typeface="+mn-ea"/>
                          <a:cs typeface="+mn-cs"/>
                        </a:rPr>
                        <a:t>και την κοινωνική συμπεριφορά των μαθητών.</a:t>
                      </a: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kumimoji="0" lang="el-GR" sz="800" kern="1200" baseline="0" dirty="0" smtClean="0">
                          <a:solidFill>
                            <a:schemeClr val="dk1"/>
                          </a:solidFill>
                          <a:latin typeface="+mn-lt"/>
                          <a:ea typeface="+mn-ea"/>
                          <a:cs typeface="+mn-cs"/>
                        </a:rPr>
                        <a:t>Εποπτεία και παιδαγωγική</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l-GR" sz="800" kern="1200" baseline="0" dirty="0" smtClean="0">
                          <a:solidFill>
                            <a:schemeClr val="dk1"/>
                          </a:solidFill>
                          <a:latin typeface="+mn-lt"/>
                          <a:ea typeface="+mn-ea"/>
                          <a:cs typeface="+mn-cs"/>
                        </a:rPr>
                        <a:t>ανατροφοδότηση της μαθησιακής και</a:t>
                      </a:r>
                    </a:p>
                    <a:p>
                      <a:r>
                        <a:rPr kumimoji="0" lang="el-GR" sz="800" kern="1200" baseline="0" dirty="0" smtClean="0">
                          <a:solidFill>
                            <a:schemeClr val="dk1"/>
                          </a:solidFill>
                          <a:latin typeface="+mn-lt"/>
                          <a:ea typeface="+mn-ea"/>
                          <a:cs typeface="+mn-cs"/>
                        </a:rPr>
                        <a:t>κοινωνικής συμπεριφοράς</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l-GR" sz="800" kern="1200" baseline="0" dirty="0" smtClean="0">
                          <a:solidFill>
                            <a:schemeClr val="dk1"/>
                          </a:solidFill>
                          <a:latin typeface="+mn-lt"/>
                          <a:ea typeface="+mn-ea"/>
                          <a:cs typeface="+mn-cs"/>
                        </a:rPr>
                        <a:t>των μαθητών, όχι πάντοτε</a:t>
                      </a:r>
                    </a:p>
                    <a:p>
                      <a:r>
                        <a:rPr kumimoji="0" lang="el-GR" sz="800" kern="1200" baseline="0" dirty="0" smtClean="0">
                          <a:solidFill>
                            <a:schemeClr val="dk1"/>
                          </a:solidFill>
                          <a:latin typeface="+mn-lt"/>
                          <a:ea typeface="+mn-ea"/>
                          <a:cs typeface="+mn-cs"/>
                        </a:rPr>
                        <a:t>με την αναμενόμενη</a:t>
                      </a:r>
                    </a:p>
                    <a:p>
                      <a:r>
                        <a:rPr kumimoji="0" lang="el-GR" sz="800" kern="1200" baseline="0" dirty="0" smtClean="0">
                          <a:solidFill>
                            <a:schemeClr val="dk1"/>
                          </a:solidFill>
                          <a:latin typeface="+mn-lt"/>
                          <a:ea typeface="+mn-ea"/>
                          <a:cs typeface="+mn-cs"/>
                        </a:rPr>
                        <a:t>αποτελεσματικότητα</a:t>
                      </a:r>
                    </a:p>
                    <a:p>
                      <a:r>
                        <a:rPr kumimoji="0" lang="el-GR" sz="800" kern="1200" baseline="0" dirty="0" smtClean="0">
                          <a:solidFill>
                            <a:schemeClr val="dk1"/>
                          </a:solidFill>
                          <a:latin typeface="+mn-lt"/>
                          <a:ea typeface="+mn-ea"/>
                          <a:cs typeface="+mn-cs"/>
                        </a:rPr>
                        <a:t>στις περιπτώσεις της επίλυσης</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l-GR" sz="800" kern="1200" baseline="0" dirty="0" smtClean="0">
                          <a:solidFill>
                            <a:schemeClr val="dk1"/>
                          </a:solidFill>
                          <a:latin typeface="+mn-lt"/>
                          <a:ea typeface="+mn-ea"/>
                          <a:cs typeface="+mn-cs"/>
                        </a:rPr>
                        <a:t>των διαφορών και συγκρούσεων.</a:t>
                      </a:r>
                    </a:p>
                    <a:p>
                      <a:pPr>
                        <a:buFont typeface="Wingdings" pitchFamily="2" charset="2"/>
                        <a:buChar char="Ø"/>
                      </a:pPr>
                      <a:r>
                        <a:rPr kumimoji="0" lang="el-GR" sz="800" kern="1200" baseline="0" dirty="0" smtClean="0">
                          <a:solidFill>
                            <a:schemeClr val="dk1"/>
                          </a:solidFill>
                          <a:latin typeface="+mn-lt"/>
                          <a:ea typeface="+mn-ea"/>
                          <a:cs typeface="+mn-cs"/>
                        </a:rPr>
                        <a:t>Αποδεκτό επίπεδο</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l-GR" sz="800" kern="1200" baseline="0" dirty="0" smtClean="0">
                          <a:solidFill>
                            <a:schemeClr val="dk1"/>
                          </a:solidFill>
                          <a:latin typeface="+mn-lt"/>
                          <a:ea typeface="+mn-ea"/>
                          <a:cs typeface="+mn-cs"/>
                        </a:rPr>
                        <a:t>πρόληψης και παιδαγωγικής</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l-GR" sz="800" kern="1200" baseline="0" dirty="0" smtClean="0">
                          <a:solidFill>
                            <a:schemeClr val="dk1"/>
                          </a:solidFill>
                          <a:latin typeface="+mn-lt"/>
                          <a:ea typeface="+mn-ea"/>
                          <a:cs typeface="+mn-cs"/>
                        </a:rPr>
                        <a:t>Αντιμετώπισης προβλημάτων</a:t>
                      </a:r>
                    </a:p>
                    <a:p>
                      <a:r>
                        <a:rPr kumimoji="0" lang="el-GR" sz="800" kern="1200" baseline="0" dirty="0" smtClean="0">
                          <a:solidFill>
                            <a:schemeClr val="dk1"/>
                          </a:solidFill>
                          <a:latin typeface="+mn-lt"/>
                          <a:ea typeface="+mn-ea"/>
                          <a:cs typeface="+mn-cs"/>
                        </a:rPr>
                        <a:t>πειθαρχίας.</a:t>
                      </a: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kumimoji="0" lang="el-GR" sz="800" kern="1200" baseline="0" dirty="0" smtClean="0">
                          <a:solidFill>
                            <a:schemeClr val="dk1"/>
                          </a:solidFill>
                          <a:latin typeface="+mn-lt"/>
                          <a:ea typeface="+mn-ea"/>
                          <a:cs typeface="+mn-cs"/>
                        </a:rPr>
                        <a:t>Χαμηλής προτεραιότητας</a:t>
                      </a:r>
                    </a:p>
                    <a:p>
                      <a:r>
                        <a:rPr kumimoji="0" lang="el-GR" sz="800" kern="1200" baseline="0" dirty="0" smtClean="0">
                          <a:solidFill>
                            <a:schemeClr val="dk1"/>
                          </a:solidFill>
                          <a:latin typeface="+mn-lt"/>
                          <a:ea typeface="+mn-ea"/>
                          <a:cs typeface="+mn-cs"/>
                        </a:rPr>
                        <a:t>δράσεις αναγνώρισης και</a:t>
                      </a:r>
                    </a:p>
                    <a:p>
                      <a:r>
                        <a:rPr kumimoji="0" lang="el-GR" sz="800" kern="1200" baseline="0" dirty="0" smtClean="0">
                          <a:solidFill>
                            <a:schemeClr val="dk1"/>
                          </a:solidFill>
                          <a:latin typeface="+mn-lt"/>
                          <a:ea typeface="+mn-ea"/>
                          <a:cs typeface="+mn-cs"/>
                        </a:rPr>
                        <a:t>αποδοχής της</a:t>
                      </a:r>
                    </a:p>
                    <a:p>
                      <a:r>
                        <a:rPr kumimoji="0" lang="el-GR" sz="800" kern="1200" baseline="0" dirty="0" err="1" smtClean="0">
                          <a:solidFill>
                            <a:schemeClr val="dk1"/>
                          </a:solidFill>
                          <a:latin typeface="+mn-lt"/>
                          <a:ea typeface="+mn-ea"/>
                          <a:cs typeface="+mn-cs"/>
                        </a:rPr>
                        <a:t>κοινωνικο</a:t>
                      </a:r>
                      <a:r>
                        <a:rPr kumimoji="0" lang="el-GR" sz="800" kern="1200" baseline="0" dirty="0" smtClean="0">
                          <a:solidFill>
                            <a:schemeClr val="dk1"/>
                          </a:solidFill>
                          <a:latin typeface="+mn-lt"/>
                          <a:ea typeface="+mn-ea"/>
                          <a:cs typeface="+mn-cs"/>
                        </a:rPr>
                        <a:t>-πολιτισμικής</a:t>
                      </a:r>
                    </a:p>
                    <a:p>
                      <a:r>
                        <a:rPr kumimoji="0" lang="el-GR" sz="800" kern="1200" baseline="0" dirty="0" smtClean="0">
                          <a:solidFill>
                            <a:schemeClr val="dk1"/>
                          </a:solidFill>
                          <a:latin typeface="+mn-lt"/>
                          <a:ea typeface="+mn-ea"/>
                          <a:cs typeface="+mn-cs"/>
                        </a:rPr>
                        <a:t>και της ατομικής</a:t>
                      </a:r>
                    </a:p>
                    <a:p>
                      <a:r>
                        <a:rPr kumimoji="0" lang="el-GR" sz="800" kern="1200" baseline="0" dirty="0" smtClean="0">
                          <a:solidFill>
                            <a:schemeClr val="dk1"/>
                          </a:solidFill>
                          <a:latin typeface="+mn-lt"/>
                          <a:ea typeface="+mn-ea"/>
                          <a:cs typeface="+mn-cs"/>
                        </a:rPr>
                        <a:t>ετερότητας στο πλαίσιο</a:t>
                      </a:r>
                    </a:p>
                    <a:p>
                      <a:r>
                        <a:rPr kumimoji="0" lang="el-GR" sz="800" kern="1200" baseline="0" dirty="0" smtClean="0">
                          <a:solidFill>
                            <a:schemeClr val="dk1"/>
                          </a:solidFill>
                          <a:latin typeface="+mn-lt"/>
                          <a:ea typeface="+mn-ea"/>
                          <a:cs typeface="+mn-cs"/>
                        </a:rPr>
                        <a:t>της σχολικής ζωής.</a:t>
                      </a:r>
                    </a:p>
                    <a:p>
                      <a:pPr>
                        <a:buFont typeface="Wingdings" pitchFamily="2" charset="2"/>
                        <a:buChar char="Ø"/>
                      </a:pPr>
                      <a:r>
                        <a:rPr kumimoji="0" lang="el-GR" sz="800" kern="1200" baseline="0" dirty="0" smtClean="0">
                          <a:solidFill>
                            <a:schemeClr val="dk1"/>
                          </a:solidFill>
                          <a:latin typeface="+mn-lt"/>
                          <a:ea typeface="+mn-ea"/>
                          <a:cs typeface="+mn-cs"/>
                        </a:rPr>
                        <a:t>Ενεργός εμπλοκή μεγάλου</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l-GR" sz="800" kern="1200" baseline="0" dirty="0" smtClean="0">
                          <a:solidFill>
                            <a:schemeClr val="dk1"/>
                          </a:solidFill>
                          <a:latin typeface="+mn-lt"/>
                          <a:ea typeface="+mn-ea"/>
                          <a:cs typeface="+mn-cs"/>
                        </a:rPr>
                        <a:t>μέρους των μαθητών της στις</a:t>
                      </a:r>
                    </a:p>
                    <a:p>
                      <a:r>
                        <a:rPr kumimoji="0" lang="el-GR" sz="800" kern="1200" baseline="0" dirty="0" smtClean="0">
                          <a:solidFill>
                            <a:schemeClr val="dk1"/>
                          </a:solidFill>
                          <a:latin typeface="+mn-lt"/>
                          <a:ea typeface="+mn-ea"/>
                          <a:cs typeface="+mn-cs"/>
                        </a:rPr>
                        <a:t>διαδικασίες μάθησης.</a:t>
                      </a:r>
                      <a:endParaRPr lang="el-GR" sz="800" dirty="0"/>
                    </a:p>
                  </a:txBody>
                  <a:tcPr/>
                </a:tc>
                <a:tc>
                  <a:txBody>
                    <a:bodyPr/>
                    <a:lstStyle/>
                    <a:p>
                      <a:r>
                        <a:rPr kumimoji="0" lang="el-GR" sz="800" i="1" kern="1200" baseline="0" dirty="0" smtClean="0">
                          <a:solidFill>
                            <a:schemeClr val="dk1"/>
                          </a:solidFill>
                          <a:latin typeface="+mn-lt"/>
                          <a:ea typeface="+mn-ea"/>
                          <a:cs typeface="+mn-cs"/>
                        </a:rPr>
                        <a:t>Επιπλέον προηγούμενης</a:t>
                      </a:r>
                    </a:p>
                    <a:p>
                      <a:r>
                        <a:rPr kumimoji="0" lang="el-GR" sz="800" i="1" kern="1200" baseline="0" dirty="0" smtClean="0">
                          <a:solidFill>
                            <a:schemeClr val="dk1"/>
                          </a:solidFill>
                          <a:latin typeface="+mn-lt"/>
                          <a:ea typeface="+mn-ea"/>
                          <a:cs typeface="+mn-cs"/>
                        </a:rPr>
                        <a:t>βαθμίδας:</a:t>
                      </a:r>
                    </a:p>
                    <a:p>
                      <a:pPr>
                        <a:buFont typeface="Wingdings" pitchFamily="2" charset="2"/>
                        <a:buChar char="Ø"/>
                      </a:pPr>
                      <a:r>
                        <a:rPr kumimoji="0" lang="el-GR" sz="800" kern="1200" baseline="0" dirty="0" smtClean="0">
                          <a:solidFill>
                            <a:schemeClr val="dk1"/>
                          </a:solidFill>
                          <a:latin typeface="+mn-lt"/>
                          <a:ea typeface="+mn-ea"/>
                          <a:cs typeface="+mn-cs"/>
                        </a:rPr>
                        <a:t>Διαμόρφωση</a:t>
                      </a:r>
                    </a:p>
                    <a:p>
                      <a:r>
                        <a:rPr kumimoji="0" lang="el-GR" sz="800" kern="1200" baseline="0" dirty="0" smtClean="0">
                          <a:solidFill>
                            <a:schemeClr val="dk1"/>
                          </a:solidFill>
                          <a:latin typeface="+mn-lt"/>
                          <a:ea typeface="+mn-ea"/>
                          <a:cs typeface="+mn-cs"/>
                        </a:rPr>
                        <a:t>ευδιάκριτου κλίματος</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l-GR" sz="800" kern="1200" baseline="0" dirty="0" smtClean="0">
                          <a:solidFill>
                            <a:schemeClr val="dk1"/>
                          </a:solidFill>
                          <a:latin typeface="+mn-lt"/>
                          <a:ea typeface="+mn-ea"/>
                          <a:cs typeface="+mn-cs"/>
                        </a:rPr>
                        <a:t>Θετικών διαπροσωπικών</a:t>
                      </a:r>
                    </a:p>
                    <a:p>
                      <a:r>
                        <a:rPr kumimoji="0" lang="el-GR" sz="800" kern="1200" baseline="0" dirty="0" smtClean="0">
                          <a:solidFill>
                            <a:schemeClr val="dk1"/>
                          </a:solidFill>
                          <a:latin typeface="+mn-lt"/>
                          <a:ea typeface="+mn-ea"/>
                          <a:cs typeface="+mn-cs"/>
                        </a:rPr>
                        <a:t>σχέσεων μεταξύ του</a:t>
                      </a:r>
                    </a:p>
                    <a:p>
                      <a:r>
                        <a:rPr kumimoji="0" lang="el-GR" sz="800" kern="1200" baseline="0" dirty="0" smtClean="0">
                          <a:solidFill>
                            <a:schemeClr val="dk1"/>
                          </a:solidFill>
                          <a:latin typeface="+mn-lt"/>
                          <a:ea typeface="+mn-ea"/>
                          <a:cs typeface="+mn-cs"/>
                        </a:rPr>
                        <a:t>εκπαιδευτικού και των</a:t>
                      </a:r>
                    </a:p>
                    <a:p>
                      <a:r>
                        <a:rPr kumimoji="0" lang="el-GR" sz="800" kern="1200" baseline="0" dirty="0" smtClean="0">
                          <a:solidFill>
                            <a:schemeClr val="dk1"/>
                          </a:solidFill>
                          <a:latin typeface="+mn-lt"/>
                          <a:ea typeface="+mn-ea"/>
                          <a:cs typeface="+mn-cs"/>
                        </a:rPr>
                        <a:t>μαθητών.</a:t>
                      </a:r>
                    </a:p>
                    <a:p>
                      <a:pPr>
                        <a:buFont typeface="Wingdings" pitchFamily="2" charset="2"/>
                        <a:buChar char="Ø"/>
                      </a:pPr>
                      <a:r>
                        <a:rPr kumimoji="0" lang="el-GR" sz="800" kern="1200" baseline="0" dirty="0" smtClean="0">
                          <a:solidFill>
                            <a:schemeClr val="dk1"/>
                          </a:solidFill>
                          <a:latin typeface="+mn-lt"/>
                          <a:ea typeface="+mn-ea"/>
                          <a:cs typeface="+mn-cs"/>
                        </a:rPr>
                        <a:t> Υψηλό επίπεδο</a:t>
                      </a:r>
                    </a:p>
                    <a:p>
                      <a:r>
                        <a:rPr kumimoji="0" lang="el-GR" sz="800" kern="1200" baseline="0" dirty="0" smtClean="0">
                          <a:solidFill>
                            <a:schemeClr val="dk1"/>
                          </a:solidFill>
                          <a:latin typeface="+mn-lt"/>
                          <a:ea typeface="+mn-ea"/>
                          <a:cs typeface="+mn-cs"/>
                        </a:rPr>
                        <a:t>αμοιβαίας</a:t>
                      </a:r>
                    </a:p>
                    <a:p>
                      <a:r>
                        <a:rPr kumimoji="0" lang="el-GR" sz="800" kern="1200" baseline="0" dirty="0" smtClean="0">
                          <a:solidFill>
                            <a:schemeClr val="dk1"/>
                          </a:solidFill>
                          <a:latin typeface="+mn-lt"/>
                          <a:ea typeface="+mn-ea"/>
                          <a:cs typeface="+mn-cs"/>
                        </a:rPr>
                        <a:t>εμπιστοσύνης και</a:t>
                      </a:r>
                    </a:p>
                    <a:p>
                      <a:r>
                        <a:rPr kumimoji="0" lang="el-GR" sz="800" kern="1200" baseline="0" dirty="0" smtClean="0">
                          <a:solidFill>
                            <a:schemeClr val="dk1"/>
                          </a:solidFill>
                          <a:latin typeface="+mn-lt"/>
                          <a:ea typeface="+mn-ea"/>
                          <a:cs typeface="+mn-cs"/>
                        </a:rPr>
                        <a:t>αλληλοσεβασμού</a:t>
                      </a:r>
                    </a:p>
                    <a:p>
                      <a:r>
                        <a:rPr kumimoji="0" lang="el-GR" sz="800" kern="1200" baseline="0" dirty="0" smtClean="0">
                          <a:solidFill>
                            <a:schemeClr val="dk1"/>
                          </a:solidFill>
                          <a:latin typeface="+mn-lt"/>
                          <a:ea typeface="+mn-ea"/>
                          <a:cs typeface="+mn-cs"/>
                        </a:rPr>
                        <a:t>μεταξύ εκπαιδευτικού</a:t>
                      </a:r>
                    </a:p>
                    <a:p>
                      <a:r>
                        <a:rPr kumimoji="0" lang="el-GR" sz="800" kern="1200" baseline="0" dirty="0" smtClean="0">
                          <a:solidFill>
                            <a:schemeClr val="dk1"/>
                          </a:solidFill>
                          <a:latin typeface="+mn-lt"/>
                          <a:ea typeface="+mn-ea"/>
                          <a:cs typeface="+mn-cs"/>
                        </a:rPr>
                        <a:t>και μαθητών.</a:t>
                      </a:r>
                    </a:p>
                    <a:p>
                      <a:pPr>
                        <a:buFont typeface="Wingdings" pitchFamily="2" charset="2"/>
                        <a:buChar char="Ø"/>
                      </a:pPr>
                      <a:r>
                        <a:rPr kumimoji="0" lang="el-GR" sz="800" kern="1200" baseline="0" dirty="0" smtClean="0">
                          <a:solidFill>
                            <a:schemeClr val="dk1"/>
                          </a:solidFill>
                          <a:latin typeface="+mn-lt"/>
                          <a:ea typeface="+mn-ea"/>
                          <a:cs typeface="+mn-cs"/>
                        </a:rPr>
                        <a:t>Επιτυχής πρόληψη και</a:t>
                      </a:r>
                    </a:p>
                    <a:p>
                      <a:r>
                        <a:rPr kumimoji="0" lang="el-GR" sz="800" kern="1200" baseline="0" dirty="0" smtClean="0">
                          <a:solidFill>
                            <a:schemeClr val="dk1"/>
                          </a:solidFill>
                          <a:latin typeface="+mn-lt"/>
                          <a:ea typeface="+mn-ea"/>
                          <a:cs typeface="+mn-cs"/>
                        </a:rPr>
                        <a:t>διαχείριση</a:t>
                      </a:r>
                    </a:p>
                    <a:p>
                      <a:r>
                        <a:rPr kumimoji="0" lang="el-GR" sz="800" kern="1200" baseline="0" dirty="0" smtClean="0">
                          <a:solidFill>
                            <a:schemeClr val="dk1"/>
                          </a:solidFill>
                          <a:latin typeface="+mn-lt"/>
                          <a:ea typeface="+mn-ea"/>
                          <a:cs typeface="+mn-cs"/>
                        </a:rPr>
                        <a:t>προβλημάτων</a:t>
                      </a:r>
                    </a:p>
                    <a:p>
                      <a:r>
                        <a:rPr kumimoji="0" lang="el-GR" sz="800" kern="1200" baseline="0" dirty="0" smtClean="0">
                          <a:solidFill>
                            <a:schemeClr val="dk1"/>
                          </a:solidFill>
                          <a:latin typeface="+mn-lt"/>
                          <a:ea typeface="+mn-ea"/>
                          <a:cs typeface="+mn-cs"/>
                        </a:rPr>
                        <a:t>συμπεριφοράς και</a:t>
                      </a:r>
                    </a:p>
                    <a:p>
                      <a:r>
                        <a:rPr kumimoji="0" lang="el-GR" sz="800" kern="1200" baseline="0" dirty="0" smtClean="0">
                          <a:solidFill>
                            <a:schemeClr val="dk1"/>
                          </a:solidFill>
                          <a:latin typeface="+mn-lt"/>
                          <a:ea typeface="+mn-ea"/>
                          <a:cs typeface="+mn-cs"/>
                        </a:rPr>
                        <a:t>συγκρούσεων με</a:t>
                      </a:r>
                    </a:p>
                    <a:p>
                      <a:r>
                        <a:rPr kumimoji="0" lang="el-GR" sz="800" kern="1200" baseline="0" dirty="0" smtClean="0">
                          <a:solidFill>
                            <a:schemeClr val="dk1"/>
                          </a:solidFill>
                          <a:latin typeface="+mn-lt"/>
                          <a:ea typeface="+mn-ea"/>
                          <a:cs typeface="+mn-cs"/>
                        </a:rPr>
                        <a:t>σεβασμό στην</a:t>
                      </a:r>
                    </a:p>
                    <a:p>
                      <a:r>
                        <a:rPr kumimoji="0" lang="el-GR" sz="800" kern="1200" baseline="0" dirty="0" smtClean="0">
                          <a:solidFill>
                            <a:schemeClr val="dk1"/>
                          </a:solidFill>
                          <a:latin typeface="+mn-lt"/>
                          <a:ea typeface="+mn-ea"/>
                          <a:cs typeface="+mn-cs"/>
                        </a:rPr>
                        <a:t>αξιοπρέπεια των</a:t>
                      </a:r>
                    </a:p>
                    <a:p>
                      <a:r>
                        <a:rPr kumimoji="0" lang="el-GR" sz="800" kern="1200" baseline="0" dirty="0" smtClean="0">
                          <a:solidFill>
                            <a:schemeClr val="dk1"/>
                          </a:solidFill>
                          <a:latin typeface="+mn-lt"/>
                          <a:ea typeface="+mn-ea"/>
                          <a:cs typeface="+mn-cs"/>
                        </a:rPr>
                        <a:t>μαθητών.</a:t>
                      </a:r>
                    </a:p>
                    <a:p>
                      <a:pPr>
                        <a:buFont typeface="Wingdings" pitchFamily="2" charset="2"/>
                        <a:buChar char="Ø"/>
                      </a:pPr>
                      <a:r>
                        <a:rPr kumimoji="0" lang="el-GR" sz="800" kern="1200" baseline="0" dirty="0" smtClean="0">
                          <a:solidFill>
                            <a:schemeClr val="dk1"/>
                          </a:solidFill>
                          <a:latin typeface="+mn-lt"/>
                          <a:ea typeface="+mn-ea"/>
                          <a:cs typeface="+mn-cs"/>
                        </a:rPr>
                        <a:t>Ολοκληρωμένες</a:t>
                      </a:r>
                    </a:p>
                    <a:p>
                      <a:r>
                        <a:rPr kumimoji="0" lang="el-GR" sz="800" kern="1200" baseline="0" dirty="0" smtClean="0">
                          <a:solidFill>
                            <a:schemeClr val="dk1"/>
                          </a:solidFill>
                          <a:latin typeface="+mn-lt"/>
                          <a:ea typeface="+mn-ea"/>
                          <a:cs typeface="+mn-cs"/>
                        </a:rPr>
                        <a:t>δράσεις αναγνώρισης</a:t>
                      </a:r>
                    </a:p>
                    <a:p>
                      <a:r>
                        <a:rPr kumimoji="0" lang="el-GR" sz="800" kern="1200" baseline="0" dirty="0" smtClean="0">
                          <a:solidFill>
                            <a:schemeClr val="dk1"/>
                          </a:solidFill>
                          <a:latin typeface="+mn-lt"/>
                          <a:ea typeface="+mn-ea"/>
                          <a:cs typeface="+mn-cs"/>
                        </a:rPr>
                        <a:t>και αποδοχής της</a:t>
                      </a:r>
                    </a:p>
                    <a:p>
                      <a:r>
                        <a:rPr kumimoji="0" lang="el-GR" sz="800" kern="1200" baseline="0" dirty="0" err="1" smtClean="0">
                          <a:solidFill>
                            <a:schemeClr val="dk1"/>
                          </a:solidFill>
                          <a:latin typeface="+mn-lt"/>
                          <a:ea typeface="+mn-ea"/>
                          <a:cs typeface="+mn-cs"/>
                        </a:rPr>
                        <a:t>κοινωνικο</a:t>
                      </a:r>
                      <a:r>
                        <a:rPr kumimoji="0" lang="el-GR" sz="800" kern="1200" baseline="0" dirty="0" smtClean="0">
                          <a:solidFill>
                            <a:schemeClr val="dk1"/>
                          </a:solidFill>
                          <a:latin typeface="+mn-lt"/>
                          <a:ea typeface="+mn-ea"/>
                          <a:cs typeface="+mn-cs"/>
                        </a:rPr>
                        <a:t>-πολιτισμικής</a:t>
                      </a:r>
                    </a:p>
                    <a:p>
                      <a:r>
                        <a:rPr kumimoji="0" lang="el-GR" sz="800" kern="1200" baseline="0" dirty="0" smtClean="0">
                          <a:solidFill>
                            <a:schemeClr val="dk1"/>
                          </a:solidFill>
                          <a:latin typeface="+mn-lt"/>
                          <a:ea typeface="+mn-ea"/>
                          <a:cs typeface="+mn-cs"/>
                        </a:rPr>
                        <a:t>και της ατομικής</a:t>
                      </a:r>
                    </a:p>
                    <a:p>
                      <a:r>
                        <a:rPr kumimoji="0" lang="el-GR" sz="800" kern="1200" baseline="0" dirty="0" smtClean="0">
                          <a:solidFill>
                            <a:schemeClr val="dk1"/>
                          </a:solidFill>
                          <a:latin typeface="+mn-lt"/>
                          <a:ea typeface="+mn-ea"/>
                          <a:cs typeface="+mn-cs"/>
                        </a:rPr>
                        <a:t>ετερότητας στο πλαίσιο</a:t>
                      </a:r>
                    </a:p>
                    <a:p>
                      <a:r>
                        <a:rPr kumimoji="0" lang="el-GR" sz="800" kern="1200" baseline="0" dirty="0" smtClean="0">
                          <a:solidFill>
                            <a:schemeClr val="dk1"/>
                          </a:solidFill>
                          <a:latin typeface="+mn-lt"/>
                          <a:ea typeface="+mn-ea"/>
                          <a:cs typeface="+mn-cs"/>
                        </a:rPr>
                        <a:t>της σχολικής ζωής.</a:t>
                      </a:r>
                    </a:p>
                    <a:p>
                      <a:pPr>
                        <a:buFont typeface="Wingdings" pitchFamily="2" charset="2"/>
                        <a:buChar char="Ø"/>
                      </a:pPr>
                      <a:r>
                        <a:rPr kumimoji="0" lang="el-GR" sz="800" kern="1200" baseline="0" dirty="0" smtClean="0">
                          <a:solidFill>
                            <a:schemeClr val="dk1"/>
                          </a:solidFill>
                          <a:latin typeface="+mn-lt"/>
                          <a:ea typeface="+mn-ea"/>
                          <a:cs typeface="+mn-cs"/>
                        </a:rPr>
                        <a:t>Ενεργός εμπλοκή</a:t>
                      </a:r>
                    </a:p>
                    <a:p>
                      <a:r>
                        <a:rPr kumimoji="0" lang="el-GR" sz="800" kern="1200" baseline="0" dirty="0" smtClean="0">
                          <a:solidFill>
                            <a:schemeClr val="dk1"/>
                          </a:solidFill>
                          <a:latin typeface="+mn-lt"/>
                          <a:ea typeface="+mn-ea"/>
                          <a:cs typeface="+mn-cs"/>
                        </a:rPr>
                        <a:t>περισσοτέρων μαθητών</a:t>
                      </a:r>
                    </a:p>
                    <a:p>
                      <a:r>
                        <a:rPr kumimoji="0" lang="el-GR" sz="800" kern="1200" baseline="0" dirty="0" smtClean="0">
                          <a:solidFill>
                            <a:schemeClr val="dk1"/>
                          </a:solidFill>
                          <a:latin typeface="+mn-lt"/>
                          <a:ea typeface="+mn-ea"/>
                          <a:cs typeface="+mn-cs"/>
                        </a:rPr>
                        <a:t>της τάξης στις</a:t>
                      </a:r>
                    </a:p>
                    <a:p>
                      <a:r>
                        <a:rPr kumimoji="0" lang="el-GR" sz="800" kern="1200" baseline="0" dirty="0" smtClean="0">
                          <a:solidFill>
                            <a:schemeClr val="dk1"/>
                          </a:solidFill>
                          <a:latin typeface="+mn-lt"/>
                          <a:ea typeface="+mn-ea"/>
                          <a:cs typeface="+mn-cs"/>
                        </a:rPr>
                        <a:t>διαδικασίες μάθησης.</a:t>
                      </a:r>
                      <a:endParaRPr lang="el-GR" sz="800" dirty="0"/>
                    </a:p>
                  </a:txBody>
                  <a:tcPr/>
                </a:tc>
                <a:tc>
                  <a:txBody>
                    <a:bodyPr/>
                    <a:lstStyle/>
                    <a:p>
                      <a:r>
                        <a:rPr kumimoji="0" lang="el-GR" sz="800" i="1" kern="1200" baseline="0" dirty="0" smtClean="0">
                          <a:solidFill>
                            <a:schemeClr val="dk1"/>
                          </a:solidFill>
                          <a:latin typeface="+mn-lt"/>
                          <a:ea typeface="+mn-ea"/>
                          <a:cs typeface="+mn-cs"/>
                        </a:rPr>
                        <a:t>Επιπλέον</a:t>
                      </a:r>
                    </a:p>
                    <a:p>
                      <a:r>
                        <a:rPr kumimoji="0" lang="el-GR" sz="800" i="1" kern="1200" baseline="0" dirty="0" smtClean="0">
                          <a:solidFill>
                            <a:schemeClr val="dk1"/>
                          </a:solidFill>
                          <a:latin typeface="+mn-lt"/>
                          <a:ea typeface="+mn-ea"/>
                          <a:cs typeface="+mn-cs"/>
                        </a:rPr>
                        <a:t>Προηγούμενης βαθμίδας:</a:t>
                      </a:r>
                    </a:p>
                    <a:p>
                      <a:pPr>
                        <a:buFont typeface="Wingdings" pitchFamily="2" charset="2"/>
                        <a:buChar char="Ø"/>
                      </a:pPr>
                      <a:r>
                        <a:rPr kumimoji="0" lang="el-GR" sz="800" kern="1200" baseline="0" dirty="0" smtClean="0">
                          <a:solidFill>
                            <a:schemeClr val="dk1"/>
                          </a:solidFill>
                          <a:latin typeface="+mn-lt"/>
                          <a:ea typeface="+mn-ea"/>
                          <a:cs typeface="+mn-cs"/>
                        </a:rPr>
                        <a:t>Καλλιέργεια</a:t>
                      </a:r>
                    </a:p>
                    <a:p>
                      <a:r>
                        <a:rPr kumimoji="0" lang="el-GR" sz="800" kern="1200" baseline="0" dirty="0" smtClean="0">
                          <a:solidFill>
                            <a:schemeClr val="dk1"/>
                          </a:solidFill>
                          <a:latin typeface="+mn-lt"/>
                          <a:ea typeface="+mn-ea"/>
                          <a:cs typeface="+mn-cs"/>
                        </a:rPr>
                        <a:t>δεξιοτήτων</a:t>
                      </a:r>
                    </a:p>
                    <a:p>
                      <a:r>
                        <a:rPr kumimoji="0" lang="el-GR" sz="800" kern="1200" baseline="0" dirty="0" smtClean="0">
                          <a:solidFill>
                            <a:schemeClr val="dk1"/>
                          </a:solidFill>
                          <a:latin typeface="+mn-lt"/>
                          <a:ea typeface="+mn-ea"/>
                          <a:cs typeface="+mn-cs"/>
                        </a:rPr>
                        <a:t>αυτορρύθμισης της</a:t>
                      </a:r>
                    </a:p>
                    <a:p>
                      <a:r>
                        <a:rPr kumimoji="0" lang="el-GR" sz="800" kern="1200" baseline="0" dirty="0" smtClean="0">
                          <a:solidFill>
                            <a:schemeClr val="dk1"/>
                          </a:solidFill>
                          <a:latin typeface="+mn-lt"/>
                          <a:ea typeface="+mn-ea"/>
                          <a:cs typeface="+mn-cs"/>
                        </a:rPr>
                        <a:t>κοινωνικής και</a:t>
                      </a:r>
                    </a:p>
                    <a:p>
                      <a:r>
                        <a:rPr kumimoji="0" lang="el-GR" sz="800" kern="1200" baseline="0" dirty="0" smtClean="0">
                          <a:solidFill>
                            <a:schemeClr val="dk1"/>
                          </a:solidFill>
                          <a:latin typeface="+mn-lt"/>
                          <a:ea typeface="+mn-ea"/>
                          <a:cs typeface="+mn-cs"/>
                        </a:rPr>
                        <a:t>μαθησιακής</a:t>
                      </a:r>
                    </a:p>
                    <a:p>
                      <a:r>
                        <a:rPr kumimoji="0" lang="el-GR" sz="800" kern="1200" baseline="0" dirty="0" smtClean="0">
                          <a:solidFill>
                            <a:schemeClr val="dk1"/>
                          </a:solidFill>
                          <a:latin typeface="+mn-lt"/>
                          <a:ea typeface="+mn-ea"/>
                          <a:cs typeface="+mn-cs"/>
                        </a:rPr>
                        <a:t>συμπεριφοράς των</a:t>
                      </a:r>
                    </a:p>
                    <a:p>
                      <a:r>
                        <a:rPr kumimoji="0" lang="el-GR" sz="800" kern="1200" baseline="0" dirty="0" smtClean="0">
                          <a:solidFill>
                            <a:schemeClr val="dk1"/>
                          </a:solidFill>
                          <a:latin typeface="+mn-lt"/>
                          <a:ea typeface="+mn-ea"/>
                          <a:cs typeface="+mn-cs"/>
                        </a:rPr>
                        <a:t>μαθητών.</a:t>
                      </a:r>
                    </a:p>
                    <a:p>
                      <a:pPr>
                        <a:buFont typeface="Wingdings" pitchFamily="2" charset="2"/>
                        <a:buChar char="Ø"/>
                      </a:pPr>
                      <a:r>
                        <a:rPr kumimoji="0" lang="el-GR" sz="800" kern="1200" baseline="0" dirty="0" smtClean="0">
                          <a:solidFill>
                            <a:schemeClr val="dk1"/>
                          </a:solidFill>
                          <a:latin typeface="+mn-lt"/>
                          <a:ea typeface="+mn-ea"/>
                          <a:cs typeface="+mn-cs"/>
                        </a:rPr>
                        <a:t>Καθοριστική</a:t>
                      </a:r>
                    </a:p>
                    <a:p>
                      <a:r>
                        <a:rPr kumimoji="0" lang="el-GR" sz="800" kern="1200" baseline="0" dirty="0" smtClean="0">
                          <a:solidFill>
                            <a:schemeClr val="dk1"/>
                          </a:solidFill>
                          <a:latin typeface="+mn-lt"/>
                          <a:ea typeface="+mn-ea"/>
                          <a:cs typeface="+mn-cs"/>
                        </a:rPr>
                        <a:t>συμβολή στην</a:t>
                      </a:r>
                    </a:p>
                    <a:p>
                      <a:r>
                        <a:rPr kumimoji="0" lang="el-GR" sz="800" kern="1200" baseline="0" dirty="0" smtClean="0">
                          <a:solidFill>
                            <a:schemeClr val="dk1"/>
                          </a:solidFill>
                          <a:latin typeface="+mn-lt"/>
                          <a:ea typeface="+mn-ea"/>
                          <a:cs typeface="+mn-cs"/>
                        </a:rPr>
                        <a:t>ανάπτυξη στάσεων</a:t>
                      </a:r>
                    </a:p>
                    <a:p>
                      <a:r>
                        <a:rPr kumimoji="0" lang="el-GR" sz="800" kern="1200" baseline="0" dirty="0" smtClean="0">
                          <a:solidFill>
                            <a:schemeClr val="dk1"/>
                          </a:solidFill>
                          <a:latin typeface="+mn-lt"/>
                          <a:ea typeface="+mn-ea"/>
                          <a:cs typeface="+mn-cs"/>
                        </a:rPr>
                        <a:t>και ικανοτήτων για</a:t>
                      </a:r>
                    </a:p>
                    <a:p>
                      <a:r>
                        <a:rPr kumimoji="0" lang="el-GR" sz="800" kern="1200" baseline="0" dirty="0" smtClean="0">
                          <a:solidFill>
                            <a:schemeClr val="dk1"/>
                          </a:solidFill>
                          <a:latin typeface="+mn-lt"/>
                          <a:ea typeface="+mn-ea"/>
                          <a:cs typeface="+mn-cs"/>
                        </a:rPr>
                        <a:t>τον προσδιορισμό</a:t>
                      </a:r>
                    </a:p>
                    <a:p>
                      <a:r>
                        <a:rPr kumimoji="0" lang="el-GR" sz="800" kern="1200" baseline="0" dirty="0" smtClean="0">
                          <a:solidFill>
                            <a:schemeClr val="dk1"/>
                          </a:solidFill>
                          <a:latin typeface="+mn-lt"/>
                          <a:ea typeface="+mn-ea"/>
                          <a:cs typeface="+mn-cs"/>
                        </a:rPr>
                        <a:t>κοινών στόχων, τη</a:t>
                      </a:r>
                    </a:p>
                    <a:p>
                      <a:r>
                        <a:rPr kumimoji="0" lang="el-GR" sz="800" kern="1200" baseline="0" dirty="0" smtClean="0">
                          <a:solidFill>
                            <a:schemeClr val="dk1"/>
                          </a:solidFill>
                          <a:latin typeface="+mn-lt"/>
                          <a:ea typeface="+mn-ea"/>
                          <a:cs typeface="+mn-cs"/>
                        </a:rPr>
                        <a:t>διαχείριση</a:t>
                      </a:r>
                    </a:p>
                    <a:p>
                      <a:r>
                        <a:rPr kumimoji="0" lang="el-GR" sz="800" kern="1200" baseline="0" dirty="0" smtClean="0">
                          <a:solidFill>
                            <a:schemeClr val="dk1"/>
                          </a:solidFill>
                          <a:latin typeface="+mn-lt"/>
                          <a:ea typeface="+mn-ea"/>
                          <a:cs typeface="+mn-cs"/>
                        </a:rPr>
                        <a:t>συγκρούσεων και</a:t>
                      </a:r>
                    </a:p>
                    <a:p>
                      <a:r>
                        <a:rPr kumimoji="0" lang="el-GR" sz="800" kern="1200" baseline="0" dirty="0" smtClean="0">
                          <a:solidFill>
                            <a:schemeClr val="dk1"/>
                          </a:solidFill>
                          <a:latin typeface="+mn-lt"/>
                          <a:ea typeface="+mn-ea"/>
                          <a:cs typeface="+mn-cs"/>
                        </a:rPr>
                        <a:t>την ανάπτυξη κοινών</a:t>
                      </a:r>
                    </a:p>
                    <a:p>
                      <a:r>
                        <a:rPr kumimoji="0" lang="el-GR" sz="800" kern="1200" baseline="0" dirty="0" smtClean="0">
                          <a:solidFill>
                            <a:schemeClr val="dk1"/>
                          </a:solidFill>
                          <a:latin typeface="+mn-lt"/>
                          <a:ea typeface="+mn-ea"/>
                          <a:cs typeface="+mn-cs"/>
                        </a:rPr>
                        <a:t>δράσεων.</a:t>
                      </a:r>
                      <a:endParaRPr lang="el-GR" sz="800"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b="1" dirty="0" smtClean="0"/>
              <a:t>ΚΟΜΒΙΚΟ ΣΗΜΕΙΟ</a:t>
            </a:r>
            <a:r>
              <a:rPr lang="el-GR" dirty="0" smtClean="0"/>
              <a:t/>
            </a:r>
            <a:br>
              <a:rPr lang="el-GR" dirty="0" smtClean="0"/>
            </a:br>
            <a:endParaRPr lang="el-GR" dirty="0"/>
          </a:p>
        </p:txBody>
      </p:sp>
      <p:sp>
        <p:nvSpPr>
          <p:cNvPr id="3" name="2 - Θέση περιεχομένου"/>
          <p:cNvSpPr>
            <a:spLocks noGrp="1"/>
          </p:cNvSpPr>
          <p:nvPr>
            <p:ph sz="quarter" idx="1"/>
          </p:nvPr>
        </p:nvSpPr>
        <p:spPr/>
        <p:txBody>
          <a:bodyPr>
            <a:normAutofit/>
          </a:bodyPr>
          <a:lstStyle/>
          <a:p>
            <a:r>
              <a:rPr lang="el-GR" dirty="0"/>
              <a:t>κομβικό σημείο  είναι η εμπλοκή των μαθητών στην μαθησιακή διαδικασία, διότι </a:t>
            </a:r>
            <a:r>
              <a:rPr lang="el-GR" dirty="0" smtClean="0"/>
              <a:t>:</a:t>
            </a:r>
            <a:r>
              <a:rPr lang="el-GR" dirty="0"/>
              <a:t>  </a:t>
            </a:r>
            <a:endParaRPr lang="el-GR" dirty="0" smtClean="0"/>
          </a:p>
          <a:p>
            <a:r>
              <a:rPr lang="el-GR" dirty="0" smtClean="0"/>
              <a:t>«σύμφωνα </a:t>
            </a:r>
            <a:r>
              <a:rPr lang="el-GR" dirty="0"/>
              <a:t>με έρευνες μειώνει τα προβλήματα συμπεριφοράς . </a:t>
            </a:r>
            <a:r>
              <a:rPr lang="el-GR" b="1" dirty="0"/>
              <a:t>Με </a:t>
            </a:r>
            <a:r>
              <a:rPr lang="el-GR" b="1" dirty="0" smtClean="0"/>
              <a:t>την </a:t>
            </a:r>
            <a:r>
              <a:rPr lang="el-GR" b="1" dirty="0"/>
              <a:t>αυξημένη  εμπλοκή των μαθητών στο μάθημα μειώνονται  οι αταξίες μέσα στην τάξη.</a:t>
            </a:r>
            <a:r>
              <a:rPr lang="el-GR" dirty="0"/>
              <a:t> Για αυτό το λόγο, αυτό το κριτήριο, </a:t>
            </a:r>
            <a:r>
              <a:rPr lang="el-GR" dirty="0" smtClean="0"/>
              <a:t>είναι </a:t>
            </a:r>
            <a:r>
              <a:rPr lang="el-GR" dirty="0"/>
              <a:t>ένας σημαντικός τομέας της προγραμματιζόμενης διδασκαλίας, έχει άμεση σχέση με το παιδαγωγικό κλίμα και πρέπει να το αξιολογήσει δια ζώσης ο Διευθυντής του σχολείου</a:t>
            </a:r>
            <a:r>
              <a:rPr lang="el-GR" dirty="0" smtClean="0"/>
              <a:t>. (</a:t>
            </a:r>
            <a:r>
              <a:rPr lang="el-GR" dirty="0" err="1" smtClean="0"/>
              <a:t>Ματσαγγούρας</a:t>
            </a:r>
            <a:r>
              <a:rPr lang="el-GR" dirty="0" smtClean="0"/>
              <a:t>)»</a:t>
            </a:r>
            <a:br>
              <a:rPr lang="el-GR" dirty="0" smtClean="0"/>
            </a:br>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Προεξοχή">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569</TotalTime>
  <Words>2240</Words>
  <Application>Microsoft Office PowerPoint</Application>
  <PresentationFormat>Προβολή στην οθόνη (4:3)</PresentationFormat>
  <Paragraphs>286</Paragraphs>
  <Slides>27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27</vt:i4>
      </vt:variant>
    </vt:vector>
  </HeadingPairs>
  <TitlesOfParts>
    <vt:vector size="28" baseType="lpstr">
      <vt:lpstr>Προεξοχή</vt:lpstr>
      <vt:lpstr>ΑΞΙΟΛΟΓΗΣΗ ΕΚΠΑΙΔΕΥΤΙΚΩΝ </vt:lpstr>
      <vt:lpstr>ΑΞΙΟΛΟΓΗΣΗ ΕΚΠΑΙΔΕΥΤΙΚΩΝ</vt:lpstr>
      <vt:lpstr>ΑΞΙΟΛΟΓΗΣΗ ΕΚΠΑΙΔΕΥΤΙΚΩΝ   ΠΕΔΙΑ ΑΞΙΟΛΟΓΗΣΗΣ</vt:lpstr>
      <vt:lpstr>ΑΞΙΟΛΟΓΗΣΗ Α2 </vt:lpstr>
      <vt:lpstr>ΣΕΙΡΑ ΑΞΙΟΛΟΓΗΣΗΣ</vt:lpstr>
      <vt:lpstr>ΤΙ  ΑΞΙΟΛΟΓΕΙΤΑΙ (Α2) </vt:lpstr>
      <vt:lpstr>       ΠΑΙΔΑΓΩΓΙΚΟ ΚΛΙΜΑ και διαχειριση τησ ταξησ</vt:lpstr>
      <vt:lpstr>ΠΑΙΔΑΓΩΓΙΚΟ ΚΛΙΜΑ και διαχειριση τησ ταξησ</vt:lpstr>
      <vt:lpstr>ΚΟΜΒΙΚΟ ΣΗΜΕΙΟ </vt:lpstr>
      <vt:lpstr>ΑΝΑΣΤΟΧΑΣΜΟΣ ΤΗΣ ΔΙΔΑΣΚΑΛΙΑΣ –ΑΥΤΟΑΞΙΟΛΟΓΗΣΗ ΕΚΠΑΙΔΕΥΤΙΚΟΥ</vt:lpstr>
      <vt:lpstr>ΑΝΑΣΤΟΧΑΣΜΟΣ ΤΗΣ ΔΙΔΑΣΚΑΛΙΑΣ –ΑΥΤΟΑΞΙΟΛΟΓΗΣΗ ΕΚΠΑΙΔΕΥΤΙΚΟΥ</vt:lpstr>
      <vt:lpstr>ΠΕΔΙΟ Β</vt:lpstr>
      <vt:lpstr>ΠΕΔΙΟ Β</vt:lpstr>
      <vt:lpstr>ΠΕΔΙΟ Β</vt:lpstr>
      <vt:lpstr>ΠΕΔΙΟ Β: α) Συνέπεια και ενδιαφέρον κατά την εκτέλεση των υπαλληλικών υποχρεώσεών</vt:lpstr>
      <vt:lpstr>ΠΕΔΙΟ Β</vt:lpstr>
      <vt:lpstr>ΠΕΔΙΟ Β: β) Ενεργόσ συμμετοχή στη λειτουργία τησ σχολικήσ μονάδασ και στην αυτοαξιολόγησή τησ:</vt:lpstr>
      <vt:lpstr>ΠΕΔΙΟ Β</vt:lpstr>
      <vt:lpstr>Πεδιο β:  γ) Συνεργασία με τουσ συναδέλφουσ:</vt:lpstr>
      <vt:lpstr>ΠΕΔΙΟ Β</vt:lpstr>
      <vt:lpstr>δ) Επικοινωνία και συνεργασία με γονείσ και φορείσ:</vt:lpstr>
      <vt:lpstr>ΗΛΕΚΤΡΟΝΙΚΟΣ ΦΑΚΕΛΛΟΣ</vt:lpstr>
      <vt:lpstr>ΗΛΕΚΤΡΟΝΙΚΟΣ ΦΑΚΕΛΛΟΣ ΚΑΤΑΧΩΡΟΥΝΤΑΙ</vt:lpstr>
      <vt:lpstr>ΗΛΕΚΤΡΟΝΙΚΟΣ ΦΑΚΕΛΛΟΣ ΚΑΤΑΧΩΡΟΥΝΤΑΙ</vt:lpstr>
      <vt:lpstr>ΗΛΕΚΤΡΟΝΙΚΟΣ ΦΑΚΕΛΛΟΣ ΚΑΤΑΧΩΡΟΥΝΤΑΙ</vt:lpstr>
      <vt:lpstr>ΗΛΕΚΤΡΟΝΙΚΟΣ ΦΑΚΕΛΛΟΣ</vt:lpstr>
      <vt:lpstr>ΗΛΕΚΤΡΟΝΙΚΟΣ ΦΑΚΕΛΛΟΣ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59</cp:revision>
  <dcterms:created xsi:type="dcterms:W3CDTF">2024-01-22T05:44:56Z</dcterms:created>
  <dcterms:modified xsi:type="dcterms:W3CDTF">2024-01-23T08:37:29Z</dcterms:modified>
</cp:coreProperties>
</file>